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2" r:id="rId4"/>
    <p:sldMasterId id="2147483683" r:id="rId5"/>
    <p:sldMasterId id="2147483684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</p:sldIdLst>
  <p:sldSz cy="5143500" cx="9144000"/>
  <p:notesSz cx="6858000" cy="9144000"/>
  <p:embeddedFontLst>
    <p:embeddedFont>
      <p:font typeface="Century Gothic"/>
      <p:regular r:id="rId110"/>
      <p:bold r:id="rId111"/>
      <p:italic r:id="rId112"/>
      <p:boldItalic r:id="rId11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07" Type="http://schemas.openxmlformats.org/officeDocument/2006/relationships/slide" Target="slides/slide100.xml"/><Relationship Id="rId106" Type="http://schemas.openxmlformats.org/officeDocument/2006/relationships/slide" Target="slides/slide99.xml"/><Relationship Id="rId105" Type="http://schemas.openxmlformats.org/officeDocument/2006/relationships/slide" Target="slides/slide98.xml"/><Relationship Id="rId104" Type="http://schemas.openxmlformats.org/officeDocument/2006/relationships/slide" Target="slides/slide97.xml"/><Relationship Id="rId109" Type="http://schemas.openxmlformats.org/officeDocument/2006/relationships/slide" Target="slides/slide102.xml"/><Relationship Id="rId108" Type="http://schemas.openxmlformats.org/officeDocument/2006/relationships/slide" Target="slides/slide101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103" Type="http://schemas.openxmlformats.org/officeDocument/2006/relationships/slide" Target="slides/slide96.xml"/><Relationship Id="rId102" Type="http://schemas.openxmlformats.org/officeDocument/2006/relationships/slide" Target="slides/slide95.xml"/><Relationship Id="rId101" Type="http://schemas.openxmlformats.org/officeDocument/2006/relationships/slide" Target="slides/slide94.xml"/><Relationship Id="rId100" Type="http://schemas.openxmlformats.org/officeDocument/2006/relationships/slide" Target="slides/slide93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95" Type="http://schemas.openxmlformats.org/officeDocument/2006/relationships/slide" Target="slides/slide88.xml"/><Relationship Id="rId94" Type="http://schemas.openxmlformats.org/officeDocument/2006/relationships/slide" Target="slides/slide87.xml"/><Relationship Id="rId97" Type="http://schemas.openxmlformats.org/officeDocument/2006/relationships/slide" Target="slides/slide90.xml"/><Relationship Id="rId96" Type="http://schemas.openxmlformats.org/officeDocument/2006/relationships/slide" Target="slides/slide89.xml"/><Relationship Id="rId11" Type="http://schemas.openxmlformats.org/officeDocument/2006/relationships/slide" Target="slides/slide4.xml"/><Relationship Id="rId99" Type="http://schemas.openxmlformats.org/officeDocument/2006/relationships/slide" Target="slides/slide92.xml"/><Relationship Id="rId10" Type="http://schemas.openxmlformats.org/officeDocument/2006/relationships/slide" Target="slides/slide3.xml"/><Relationship Id="rId98" Type="http://schemas.openxmlformats.org/officeDocument/2006/relationships/slide" Target="slides/slide91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91" Type="http://schemas.openxmlformats.org/officeDocument/2006/relationships/slide" Target="slides/slide84.xml"/><Relationship Id="rId90" Type="http://schemas.openxmlformats.org/officeDocument/2006/relationships/slide" Target="slides/slide83.xml"/><Relationship Id="rId93" Type="http://schemas.openxmlformats.org/officeDocument/2006/relationships/slide" Target="slides/slide86.xml"/><Relationship Id="rId92" Type="http://schemas.openxmlformats.org/officeDocument/2006/relationships/slide" Target="slides/slide85.xml"/><Relationship Id="rId15" Type="http://schemas.openxmlformats.org/officeDocument/2006/relationships/slide" Target="slides/slide8.xml"/><Relationship Id="rId110" Type="http://schemas.openxmlformats.org/officeDocument/2006/relationships/font" Target="fonts/CenturyGothic-regular.fntdata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13" Type="http://schemas.openxmlformats.org/officeDocument/2006/relationships/font" Target="fonts/CenturyGothic-boldItalic.fntdata"/><Relationship Id="rId112" Type="http://schemas.openxmlformats.org/officeDocument/2006/relationships/font" Target="fonts/CenturyGothic-italic.fntdata"/><Relationship Id="rId111" Type="http://schemas.openxmlformats.org/officeDocument/2006/relationships/font" Target="fonts/CenturyGothic-bold.fntdata"/><Relationship Id="rId84" Type="http://schemas.openxmlformats.org/officeDocument/2006/relationships/slide" Target="slides/slide77.xml"/><Relationship Id="rId83" Type="http://schemas.openxmlformats.org/officeDocument/2006/relationships/slide" Target="slides/slide76.xml"/><Relationship Id="rId86" Type="http://schemas.openxmlformats.org/officeDocument/2006/relationships/slide" Target="slides/slide79.xml"/><Relationship Id="rId85" Type="http://schemas.openxmlformats.org/officeDocument/2006/relationships/slide" Target="slides/slide78.xml"/><Relationship Id="rId88" Type="http://schemas.openxmlformats.org/officeDocument/2006/relationships/slide" Target="slides/slide81.xml"/><Relationship Id="rId87" Type="http://schemas.openxmlformats.org/officeDocument/2006/relationships/slide" Target="slides/slide80.xml"/><Relationship Id="rId89" Type="http://schemas.openxmlformats.org/officeDocument/2006/relationships/slide" Target="slides/slide82.xml"/><Relationship Id="rId80" Type="http://schemas.openxmlformats.org/officeDocument/2006/relationships/slide" Target="slides/slide73.xml"/><Relationship Id="rId82" Type="http://schemas.openxmlformats.org/officeDocument/2006/relationships/slide" Target="slides/slide75.xml"/><Relationship Id="rId81" Type="http://schemas.openxmlformats.org/officeDocument/2006/relationships/slide" Target="slides/slide74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slide" Target="slides/slide66.xml"/><Relationship Id="rId72" Type="http://schemas.openxmlformats.org/officeDocument/2006/relationships/slide" Target="slides/slide65.xml"/><Relationship Id="rId75" Type="http://schemas.openxmlformats.org/officeDocument/2006/relationships/slide" Target="slides/slide68.xml"/><Relationship Id="rId74" Type="http://schemas.openxmlformats.org/officeDocument/2006/relationships/slide" Target="slides/slide67.xml"/><Relationship Id="rId77" Type="http://schemas.openxmlformats.org/officeDocument/2006/relationships/slide" Target="slides/slide70.xml"/><Relationship Id="rId76" Type="http://schemas.openxmlformats.org/officeDocument/2006/relationships/slide" Target="slides/slide69.xml"/><Relationship Id="rId79" Type="http://schemas.openxmlformats.org/officeDocument/2006/relationships/slide" Target="slides/slide72.xml"/><Relationship Id="rId78" Type="http://schemas.openxmlformats.org/officeDocument/2006/relationships/slide" Target="slides/slide71.xml"/><Relationship Id="rId71" Type="http://schemas.openxmlformats.org/officeDocument/2006/relationships/slide" Target="slides/slide64.xml"/><Relationship Id="rId70" Type="http://schemas.openxmlformats.org/officeDocument/2006/relationships/slide" Target="slides/slide63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66" Type="http://schemas.openxmlformats.org/officeDocument/2006/relationships/slide" Target="slides/slide59.xml"/><Relationship Id="rId65" Type="http://schemas.openxmlformats.org/officeDocument/2006/relationships/slide" Target="slides/slide58.xml"/><Relationship Id="rId68" Type="http://schemas.openxmlformats.org/officeDocument/2006/relationships/slide" Target="slides/slide61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69" Type="http://schemas.openxmlformats.org/officeDocument/2006/relationships/slide" Target="slides/slide6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55" Type="http://schemas.openxmlformats.org/officeDocument/2006/relationships/slide" Target="slides/slide48.xml"/><Relationship Id="rId54" Type="http://schemas.openxmlformats.org/officeDocument/2006/relationships/slide" Target="slides/slide47.xml"/><Relationship Id="rId57" Type="http://schemas.openxmlformats.org/officeDocument/2006/relationships/slide" Target="slides/slide50.xml"/><Relationship Id="rId56" Type="http://schemas.openxmlformats.org/officeDocument/2006/relationships/slide" Target="slides/slide49.xml"/><Relationship Id="rId59" Type="http://schemas.openxmlformats.org/officeDocument/2006/relationships/slide" Target="slides/slide52.xml"/><Relationship Id="rId58" Type="http://schemas.openxmlformats.org/officeDocument/2006/relationships/slide" Target="slides/slide5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cafa542897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cafa542897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cafa542897_0_4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2" name="Google Shape;272;g3cafa542897_0_4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0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g3cafa542897_0_2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Google Shape;1592;g3cafa542897_0_2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8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g3cafa542897_0_2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" name="Google Shape;1600;g3cafa542897_0_2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6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3cafa542897_0_2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3cafa542897_0_2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cafa542897_0_5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3" name="Google Shape;283;g3cafa542897_0_5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cafa542897_0_5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7" name="Google Shape;297;g3cafa542897_0_5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cafa542897_0_5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8" name="Google Shape;308;g3cafa542897_0_56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cafa542897_0_6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g3cafa542897_0_6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cafa542897_0_6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9" name="Google Shape;329;g3cafa542897_0_6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cafa542897_0_7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8" name="Google Shape;338;g3cafa542897_0_7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cafa542897_0_7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6" name="Google Shape;346;g3cafa542897_0_7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cafa542897_0_7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4" name="Google Shape;354;g3cafa542897_0_7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cafa542897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cafa542897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cafa542897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cafa542897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cafa542897_0_8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cafa542897_0_8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cafa542897_0_8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cafa542897_0_8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cafa542897_0_8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cafa542897_0_8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cafa542897_0_9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cafa542897_0_9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3cafa542897_0_9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3cafa542897_0_9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cafa542897_0_9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3cafa542897_0_9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cafa542897_0_9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3cafa542897_0_9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3cafa542897_0_10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3cafa542897_0_10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3cafa542897_0_10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3cafa542897_0_10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3cafa542897_0_10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3cafa542897_0_10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cafa542897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cafa542897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3cafa542897_0_1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3cafa542897_0_1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3cafa542897_0_1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3cafa542897_0_1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cafa542897_0_1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3cafa542897_0_1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3cafa542897_0_1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3cafa542897_0_1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3cafa542897_0_1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3cafa542897_0_1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3cafa542897_0_1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3cafa542897_0_1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3cafa542897_0_1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3cafa542897_0_1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3cafa542897_0_12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3cafa542897_0_1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3cafa542897_0_1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3cafa542897_0_1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3cafa542897_0_14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3cafa542897_0_14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cafa542897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cafa542897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3cafa542897_0_1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3cafa542897_0_1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3cafa542897_0_13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3cafa542897_0_1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3cafa542897_0_13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3cafa542897_0_1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3cafa542897_0_1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3cafa542897_0_1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3cafa542897_0_13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3cafa542897_0_1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3cafa542897_0_13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3cafa542897_0_1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3cafa542897_0_13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1" name="Google Shape;921;g3cafa542897_0_1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3cafa542897_0_14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3cafa542897_0_1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3cafa542897_0_14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Google Shape;938;g3cafa542897_0_1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3cafa542897_0_14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Google Shape;948;g3cafa542897_0_14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cafa542897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cafa542897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3cafa542897_0_15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3cafa542897_0_15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3cafa542897_0_15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3cafa542897_0_15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3cafa542897_0_15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3cafa542897_0_15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3cafa542897_0_15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3cafa542897_0_15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3cafa542897_0_16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5" name="Google Shape;1035;g3cafa542897_0_16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3cafa542897_0_16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" name="Google Shape;1061;g3cafa542897_0_16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3cafa542897_0_16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7" name="Google Shape;1087;g3cafa542897_0_16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3cafa542897_0_16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3" name="Google Shape;1113;g3cafa542897_0_16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3cafa542897_0_17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5" name="Google Shape;1145;g3cafa542897_0_17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7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3cafa542897_0_17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3cafa542897_0_17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cafa542897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cafa542897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9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g3cafa542897_0_17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1" name="Google Shape;1191;g3cafa542897_0_17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3cafa542897_0_17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3" name="Google Shape;1213;g3cafa542897_0_17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g3cafa542897_0_18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9" name="Google Shape;1239;g3cafa542897_0_18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6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g3cafa542897_0_18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8" name="Google Shape;1268;g3cafa542897_0_18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7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3cafa542897_0_18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3cafa542897_0_18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9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g3cafa542897_0_18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1" name="Google Shape;1331;g3cafa542897_0_18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2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g3cafa542897_0_19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4" name="Google Shape;1364;g3cafa542897_0_19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9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g3cafa542897_0_19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1" name="Google Shape;1371;g3cafa542897_0_19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7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3cafa542897_0_19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9" name="Google Shape;1379;g3cafa542897_0_19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5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g3cafa542897_0_19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7" name="Google Shape;1387;g3cafa542897_0_19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cafa542897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cafa542897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4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g3cafa542897_0_20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Google Shape;1396;g3cafa542897_0_20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3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g3cafa542897_0_20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5" name="Google Shape;1405;g3cafa542897_0_20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0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g3cafa542897_0_20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2" name="Google Shape;1412;g3cafa542897_0_20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6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g3cafa542897_0_20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8" name="Google Shape;1418;g3cafa542897_0_20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2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3cafa542897_0_20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3cafa542897_0_20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0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g3cafa542897_0_20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2" name="Google Shape;1432;g3cafa542897_0_20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8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g3cafa542897_0_20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0" name="Google Shape;1440;g3cafa542897_0_20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3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3cafa542897_0_20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5" name="Google Shape;1445;g3cafa542897_0_20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8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3cafa542897_0_20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0" name="Google Shape;1450;g3cafa542897_0_20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6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3cafa542897_0_20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8" name="Google Shape;1458;g3cafa542897_0_206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cafa542897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4" name="Google Shape;254;g3cafa542897_0_2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3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g3cafa542897_0_20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5" name="Google Shape;1465;g3cafa542897_0_20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8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3cafa542897_0_20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0" name="Google Shape;1470;g3cafa542897_0_20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3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Google Shape;1474;g3cafa542897_0_20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5" name="Google Shape;1475;g3cafa542897_0_20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8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3cafa542897_0_20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0" name="Google Shape;1480;g3cafa542897_0_207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7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g3cafa542897_0_20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9" name="Google Shape;1489;g3cafa542897_0_20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5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3cafa542897_0_20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7" name="Google Shape;1497;g3cafa542897_0_209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g3cafa542897_0_20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3" name="Google Shape;1503;g3cafa542897_0_209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7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g3cafa542897_0_2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9" name="Google Shape;1509;g3cafa542897_0_210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8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g3cafa542897_0_2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0" name="Google Shape;1520;g3cafa542897_0_21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5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Google Shape;1526;g3cafa542897_0_2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7" name="Google Shape;1527;g3cafa542897_0_21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cafa542897_0_4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1" name="Google Shape;261;g3cafa542897_0_4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3cafa542897_0_2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3" name="Google Shape;1533;g3cafa542897_0_21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8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g3cafa542897_0_2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0" name="Google Shape;1540;g3cafa542897_0_21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3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g3cafa542897_0_2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5" name="Google Shape;1545;g3cafa542897_0_21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8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3cafa542897_0_2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0" name="Google Shape;1550;g3cafa542897_0_21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3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Google Shape;1554;g3cafa542897_0_2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5" name="Google Shape;1555;g3cafa542897_0_21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8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g3cafa542897_0_2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0" name="Google Shape;1560;g3cafa542897_0_21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3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g3cafa542897_0_2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5" name="Google Shape;1565;g3cafa542897_0_21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2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g3cafa542897_0_2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4" name="Google Shape;1574;g3cafa542897_0_21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7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" name="Google Shape;1578;g3cafa542897_0_2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9" name="Google Shape;1579;g3cafa542897_0_21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4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g3cafa542897_0_2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6" name="Google Shape;1586;g3cafa542897_0_21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/>
          <p:nvPr>
            <p:ph type="title"/>
          </p:nvPr>
        </p:nvSpPr>
        <p:spPr>
          <a:xfrm>
            <a:off x="856060" y="457200"/>
            <a:ext cx="7429500" cy="14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7" name="Google Shape;97;p25"/>
          <p:cNvSpPr txBox="1"/>
          <p:nvPr>
            <p:ph idx="1" type="body"/>
          </p:nvPr>
        </p:nvSpPr>
        <p:spPr>
          <a:xfrm>
            <a:off x="856060" y="2000251"/>
            <a:ext cx="7429500" cy="23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8" name="Google Shape;98;p25"/>
          <p:cNvSpPr txBox="1"/>
          <p:nvPr>
            <p:ph idx="10" type="dt"/>
          </p:nvPr>
        </p:nvSpPr>
        <p:spPr>
          <a:xfrm>
            <a:off x="6628209" y="4412458"/>
            <a:ext cx="1200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99" name="Google Shape;99;p25"/>
          <p:cNvSpPr txBox="1"/>
          <p:nvPr>
            <p:ph idx="11" type="ftr"/>
          </p:nvPr>
        </p:nvSpPr>
        <p:spPr>
          <a:xfrm>
            <a:off x="856059" y="4412458"/>
            <a:ext cx="5658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00" name="Google Shape;100;p25"/>
          <p:cNvSpPr txBox="1"/>
          <p:nvPr>
            <p:ph idx="12" type="sldNum"/>
          </p:nvPr>
        </p:nvSpPr>
        <p:spPr>
          <a:xfrm>
            <a:off x="7885511" y="4412458"/>
            <a:ext cx="413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7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9" name="Google Shape;109;p27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10" name="Google Shape;110;p2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p2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8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6" name="Google Shape;116;p2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2" name="Google Shape;122;p2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5" name="Google Shape;125;p3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6" name="Google Shape;126;p3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7" name="Google Shape;127;p3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1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0" name="Google Shape;130;p31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1" name="Google Shape;131;p3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2" name="Google Shape;132;p3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3" name="Google Shape;133;p3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6" name="Google Shape;136;p32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7" name="Google Shape;137;p32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8" name="Google Shape;138;p3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9" name="Google Shape;139;p3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0" name="Google Shape;140;p3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3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3" name="Google Shape;143;p33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44" name="Google Shape;144;p33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5" name="Google Shape;145;p33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46" name="Google Shape;146;p33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7" name="Google Shape;147;p3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8" name="Google Shape;148;p3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9" name="Google Shape;149;p3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4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2" name="Google Shape;152;p34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53" name="Google Shape;153;p34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54" name="Google Shape;154;p3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5" name="Google Shape;155;p3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6" name="Google Shape;156;p3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5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9" name="Google Shape;159;p35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60" name="Google Shape;160;p35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61" name="Google Shape;161;p3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2" name="Google Shape;162;p3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3" name="Google Shape;163;p3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6" name="Google Shape;166;p36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7" name="Google Shape;167;p3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8" name="Google Shape;168;p3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7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2" name="Google Shape;172;p37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3" name="Google Shape;173;p3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4" name="Google Shape;174;p3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5" name="Google Shape;175;p3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405473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" name="Google Shape;103;p2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Google Shape;106;p2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64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75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2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5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32.png"/><Relationship Id="rId5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Relationship Id="rId4" Type="http://schemas.openxmlformats.org/officeDocument/2006/relationships/image" Target="../media/image22.png"/><Relationship Id="rId5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Relationship Id="rId4" Type="http://schemas.openxmlformats.org/officeDocument/2006/relationships/image" Target="../media/image27.png"/><Relationship Id="rId5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9.gif"/><Relationship Id="rId4" Type="http://schemas.openxmlformats.org/officeDocument/2006/relationships/image" Target="../media/image2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0.gif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3.gif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.png"/><Relationship Id="rId6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1.gif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1.gif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4.gif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6.gif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2.gif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0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7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5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1.gif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1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Relationship Id="rId4" Type="http://schemas.openxmlformats.org/officeDocument/2006/relationships/image" Target="../media/image40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4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4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4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4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4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4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4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40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4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6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6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6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6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6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9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8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40.png"/><Relationship Id="rId5" Type="http://schemas.openxmlformats.org/officeDocument/2006/relationships/image" Target="../media/image13.png"/><Relationship Id="rId6" Type="http://schemas.openxmlformats.org/officeDocument/2006/relationships/image" Target="../media/image3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5.png"/><Relationship Id="rId4" Type="http://schemas.openxmlformats.org/officeDocument/2006/relationships/image" Target="../media/image60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0.png"/><Relationship Id="rId4" Type="http://schemas.openxmlformats.org/officeDocument/2006/relationships/image" Target="../media/image47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57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54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53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1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0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52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65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7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58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62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61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63.png"/><Relationship Id="rId4" Type="http://schemas.openxmlformats.org/officeDocument/2006/relationships/image" Target="../media/image82.jp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48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59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77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68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56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7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81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78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69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66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73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80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67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79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72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31275"/>
            <a:ext cx="4526099" cy="318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926982"/>
            <a:ext cx="4572002" cy="321336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8"/>
          <p:cNvSpPr txBox="1"/>
          <p:nvPr/>
        </p:nvSpPr>
        <p:spPr>
          <a:xfrm>
            <a:off x="2137025" y="2063925"/>
            <a:ext cx="4627500" cy="9234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800">
                <a:solidFill>
                  <a:schemeClr val="dk1"/>
                </a:solidFill>
              </a:rPr>
              <a:t>POP QUIZ</a:t>
            </a:r>
            <a:endParaRPr b="1" sz="4800">
              <a:solidFill>
                <a:schemeClr val="dk1"/>
              </a:solidFill>
            </a:endParaRPr>
          </a:p>
        </p:txBody>
      </p:sp>
      <p:sp>
        <p:nvSpPr>
          <p:cNvPr id="183" name="Google Shape;183;p38"/>
          <p:cNvSpPr/>
          <p:nvPr/>
        </p:nvSpPr>
        <p:spPr>
          <a:xfrm>
            <a:off x="86600" y="952500"/>
            <a:ext cx="666900" cy="103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38"/>
          <p:cNvSpPr/>
          <p:nvPr/>
        </p:nvSpPr>
        <p:spPr>
          <a:xfrm>
            <a:off x="4707075" y="952500"/>
            <a:ext cx="666900" cy="103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7"/>
          <p:cNvSpPr txBox="1"/>
          <p:nvPr>
            <p:ph type="title"/>
          </p:nvPr>
        </p:nvSpPr>
        <p:spPr>
          <a:xfrm>
            <a:off x="628650" y="389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Ordinary Thunderstorm (single cell)</a:t>
            </a:r>
            <a:endParaRPr/>
          </a:p>
        </p:txBody>
      </p:sp>
      <p:sp>
        <p:nvSpPr>
          <p:cNvPr id="275" name="Google Shape;275;p47"/>
          <p:cNvSpPr txBox="1"/>
          <p:nvPr>
            <p:ph idx="1" type="body"/>
          </p:nvPr>
        </p:nvSpPr>
        <p:spPr>
          <a:xfrm>
            <a:off x="240956" y="897376"/>
            <a:ext cx="8665200" cy="3857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-989" r="0" t="-220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 </a:t>
            </a:r>
            <a:endParaRPr/>
          </a:p>
        </p:txBody>
      </p:sp>
      <p:pic>
        <p:nvPicPr>
          <p:cNvPr descr="c08f008" id="276" name="Google Shape;276;p47"/>
          <p:cNvPicPr preferRelativeResize="0"/>
          <p:nvPr/>
        </p:nvPicPr>
        <p:blipFill rotWithShape="1">
          <a:blip r:embed="rId4">
            <a:alphaModFix/>
          </a:blip>
          <a:srcRect b="27745" l="5362" r="5851" t="15316"/>
          <a:stretch/>
        </p:blipFill>
        <p:spPr>
          <a:xfrm>
            <a:off x="4618580" y="3013317"/>
            <a:ext cx="4151749" cy="199688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7"/>
          <p:cNvSpPr txBox="1"/>
          <p:nvPr/>
        </p:nvSpPr>
        <p:spPr>
          <a:xfrm>
            <a:off x="5966577" y="4915204"/>
            <a:ext cx="14622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8.8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47"/>
          <p:cNvSpPr txBox="1"/>
          <p:nvPr/>
        </p:nvSpPr>
        <p:spPr>
          <a:xfrm>
            <a:off x="5938650" y="1609100"/>
            <a:ext cx="31422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H=scale height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b="0" baseline="-2500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=average updraft speed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0" baseline="-2500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=terminal velocity of precipitation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47"/>
          <p:cNvSpPr txBox="1"/>
          <p:nvPr/>
        </p:nvSpPr>
        <p:spPr>
          <a:xfrm>
            <a:off x="244044" y="3365645"/>
            <a:ext cx="4263300" cy="17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20000"/>
          </a:bodyPr>
          <a:lstStyle/>
          <a:p>
            <a:pPr indent="-18415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1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Life cycle: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</a:pPr>
            <a:r>
              <a:rPr b="1" i="0" lang="en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Towering cumulus (only updraft)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</a:pPr>
            <a:r>
              <a:rPr b="1" i="0" lang="en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Mature (precipitation falls into updraft, downdraft and gust front forms, anvil forms)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</a:pPr>
            <a:r>
              <a:rPr b="1" i="0" lang="en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Dissipating stage (downdraft cuts off updraft; orphan anvil)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47"/>
          <p:cNvSpPr txBox="1"/>
          <p:nvPr/>
        </p:nvSpPr>
        <p:spPr>
          <a:xfrm>
            <a:off x="-11197" y="2812096"/>
            <a:ext cx="4629900" cy="4161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29538" l="0" r="-409" t="-453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3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4" name="Google Shape;1594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425" y="1240850"/>
            <a:ext cx="5986600" cy="318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5" name="Google Shape;1595;p137"/>
          <p:cNvSpPr txBox="1"/>
          <p:nvPr/>
        </p:nvSpPr>
        <p:spPr>
          <a:xfrm>
            <a:off x="0" y="225125"/>
            <a:ext cx="9144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CCCCCC"/>
                </a:solidFill>
              </a:rPr>
              <a:t>Storm Interactions: What does the literature say?</a:t>
            </a:r>
            <a:endParaRPr b="1" sz="3000">
              <a:solidFill>
                <a:srgbClr val="CCCCCC"/>
              </a:solidFill>
            </a:endParaRPr>
          </a:p>
        </p:txBody>
      </p:sp>
      <p:sp>
        <p:nvSpPr>
          <p:cNvPr id="1596" name="Google Shape;1596;p137"/>
          <p:cNvSpPr txBox="1"/>
          <p:nvPr/>
        </p:nvSpPr>
        <p:spPr>
          <a:xfrm>
            <a:off x="6234550" y="1368125"/>
            <a:ext cx="28575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Flournoy et al. 2020 looked at 120+ instances of </a:t>
            </a:r>
            <a:endParaRPr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supercell mergers. </a:t>
            </a:r>
            <a:endParaRPr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Found that there is no strong trend for constructive or destructive mergers. </a:t>
            </a:r>
            <a:endParaRPr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This is consistent with </a:t>
            </a:r>
            <a:endParaRPr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previous studies. </a:t>
            </a:r>
            <a:endParaRPr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Summary: It’s not always clear!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597" name="Google Shape;1597;p137"/>
          <p:cNvSpPr txBox="1"/>
          <p:nvPr/>
        </p:nvSpPr>
        <p:spPr>
          <a:xfrm>
            <a:off x="1776875" y="4424800"/>
            <a:ext cx="346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Figure 10 from Flournoy et al. 2020</a:t>
            </a:r>
            <a:endParaRPr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p138"/>
          <p:cNvSpPr txBox="1"/>
          <p:nvPr/>
        </p:nvSpPr>
        <p:spPr>
          <a:xfrm>
            <a:off x="0" y="225125"/>
            <a:ext cx="9144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CCCCCC"/>
                </a:solidFill>
              </a:rPr>
              <a:t>Storm Interactions: What does the literature say?</a:t>
            </a:r>
            <a:endParaRPr b="1" sz="3000">
              <a:solidFill>
                <a:srgbClr val="CCCCCC"/>
              </a:solidFill>
            </a:endParaRPr>
          </a:p>
        </p:txBody>
      </p:sp>
      <p:sp>
        <p:nvSpPr>
          <p:cNvPr id="1603" name="Google Shape;1603;p138"/>
          <p:cNvSpPr txBox="1"/>
          <p:nvPr/>
        </p:nvSpPr>
        <p:spPr>
          <a:xfrm>
            <a:off x="6234550" y="1368125"/>
            <a:ext cx="28575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Flournoy et al. 2020 looked at 120+ instances of </a:t>
            </a:r>
            <a:endParaRPr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supercell mergers. </a:t>
            </a:r>
            <a:endParaRPr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Did find some evidence that strong cells weaken and weak cells strengthen after mergers.</a:t>
            </a:r>
            <a:endParaRPr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However, knowing which will occur will require a full environmental analysis!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604" name="Google Shape;1604;p138"/>
          <p:cNvSpPr txBox="1"/>
          <p:nvPr/>
        </p:nvSpPr>
        <p:spPr>
          <a:xfrm>
            <a:off x="1776875" y="4424800"/>
            <a:ext cx="346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Figure 11 from Flournoy et al. 2020</a:t>
            </a:r>
            <a:endParaRPr>
              <a:solidFill>
                <a:schemeClr val="lt2"/>
              </a:solidFill>
            </a:endParaRPr>
          </a:p>
        </p:txBody>
      </p:sp>
      <p:pic>
        <p:nvPicPr>
          <p:cNvPr id="1605" name="Google Shape;1605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875" y="1309250"/>
            <a:ext cx="5981700" cy="305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9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p139"/>
          <p:cNvSpPr txBox="1"/>
          <p:nvPr/>
        </p:nvSpPr>
        <p:spPr>
          <a:xfrm>
            <a:off x="1298850" y="225125"/>
            <a:ext cx="6555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chemeClr val="lt1"/>
                </a:solidFill>
              </a:rPr>
              <a:t>Quick Recap</a:t>
            </a:r>
            <a:endParaRPr b="1" sz="3800">
              <a:solidFill>
                <a:schemeClr val="lt1"/>
              </a:solidFill>
            </a:endParaRPr>
          </a:p>
        </p:txBody>
      </p:sp>
      <p:sp>
        <p:nvSpPr>
          <p:cNvPr id="1611" name="Google Shape;1611;p139"/>
          <p:cNvSpPr txBox="1"/>
          <p:nvPr/>
        </p:nvSpPr>
        <p:spPr>
          <a:xfrm>
            <a:off x="135050" y="1906700"/>
            <a:ext cx="2791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</a:rPr>
              <a:t>Storm Mode</a:t>
            </a:r>
            <a:endParaRPr b="1" sz="3000">
              <a:solidFill>
                <a:schemeClr val="lt1"/>
              </a:solidFill>
            </a:endParaRPr>
          </a:p>
        </p:txBody>
      </p:sp>
      <p:sp>
        <p:nvSpPr>
          <p:cNvPr id="1612" name="Google Shape;1612;p139"/>
          <p:cNvSpPr txBox="1"/>
          <p:nvPr/>
        </p:nvSpPr>
        <p:spPr>
          <a:xfrm>
            <a:off x="135050" y="2440100"/>
            <a:ext cx="3952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</a:rPr>
              <a:t>Storm Interactions</a:t>
            </a:r>
            <a:endParaRPr b="1" sz="3000">
              <a:solidFill>
                <a:schemeClr val="lt1"/>
              </a:solidFill>
            </a:endParaRPr>
          </a:p>
        </p:txBody>
      </p:sp>
      <p:sp>
        <p:nvSpPr>
          <p:cNvPr id="1613" name="Google Shape;1613;p139"/>
          <p:cNvSpPr txBox="1"/>
          <p:nvPr/>
        </p:nvSpPr>
        <p:spPr>
          <a:xfrm>
            <a:off x="299575" y="3434800"/>
            <a:ext cx="4445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</a:rPr>
              <a:t>Warm Sector Geometry</a:t>
            </a:r>
            <a:endParaRPr b="1" sz="3000">
              <a:solidFill>
                <a:schemeClr val="lt1"/>
              </a:solidFill>
            </a:endParaRPr>
          </a:p>
        </p:txBody>
      </p:sp>
      <p:sp>
        <p:nvSpPr>
          <p:cNvPr id="1614" name="Google Shape;1614;p139"/>
          <p:cNvSpPr txBox="1"/>
          <p:nvPr/>
        </p:nvSpPr>
        <p:spPr>
          <a:xfrm>
            <a:off x="70975" y="2934288"/>
            <a:ext cx="4445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</a:rPr>
              <a:t>Linear Extrapolation</a:t>
            </a:r>
            <a:endParaRPr b="1" sz="3000">
              <a:solidFill>
                <a:schemeClr val="lt1"/>
              </a:solidFill>
            </a:endParaRPr>
          </a:p>
        </p:txBody>
      </p:sp>
      <p:sp>
        <p:nvSpPr>
          <p:cNvPr id="1615" name="Google Shape;1615;p139"/>
          <p:cNvSpPr/>
          <p:nvPr/>
        </p:nvSpPr>
        <p:spPr>
          <a:xfrm>
            <a:off x="4897675" y="1906700"/>
            <a:ext cx="796800" cy="21822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6" name="Google Shape;1616;p139"/>
          <p:cNvSpPr txBox="1"/>
          <p:nvPr/>
        </p:nvSpPr>
        <p:spPr>
          <a:xfrm>
            <a:off x="5770675" y="2166650"/>
            <a:ext cx="27918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D966"/>
                </a:solidFill>
              </a:rPr>
              <a:t>All very important for </a:t>
            </a:r>
            <a:r>
              <a:rPr b="1" lang="en" sz="2400" u="sng">
                <a:solidFill>
                  <a:srgbClr val="FFD966"/>
                </a:solidFill>
              </a:rPr>
              <a:t>anticipating</a:t>
            </a:r>
            <a:r>
              <a:rPr b="1" lang="en" sz="2400">
                <a:solidFill>
                  <a:srgbClr val="FFD966"/>
                </a:solidFill>
              </a:rPr>
              <a:t> the correct hazards!</a:t>
            </a:r>
            <a:endParaRPr b="1" sz="2400">
              <a:solidFill>
                <a:srgbClr val="FFD966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8"/>
          <p:cNvSpPr txBox="1"/>
          <p:nvPr>
            <p:ph type="title"/>
          </p:nvPr>
        </p:nvSpPr>
        <p:spPr>
          <a:xfrm>
            <a:off x="628650" y="389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Multicell Convection</a:t>
            </a:r>
            <a:endParaRPr/>
          </a:p>
        </p:txBody>
      </p:sp>
      <p:sp>
        <p:nvSpPr>
          <p:cNvPr id="286" name="Google Shape;286;p48"/>
          <p:cNvSpPr txBox="1"/>
          <p:nvPr>
            <p:ph idx="1" type="body"/>
          </p:nvPr>
        </p:nvSpPr>
        <p:spPr>
          <a:xfrm>
            <a:off x="240956" y="897376"/>
            <a:ext cx="8665200" cy="38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b="1" lang="en"/>
              <a:t>Characterized by repeated development of new cells along the gust front</a:t>
            </a:r>
            <a:endParaRPr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b="1"/>
          </a:p>
        </p:txBody>
      </p:sp>
      <p:pic>
        <p:nvPicPr>
          <p:cNvPr descr="c08f009" id="287" name="Google Shape;287;p48"/>
          <p:cNvPicPr preferRelativeResize="0"/>
          <p:nvPr/>
        </p:nvPicPr>
        <p:blipFill rotWithShape="1">
          <a:blip r:embed="rId3">
            <a:alphaModFix/>
          </a:blip>
          <a:srcRect b="23781" l="11736" r="13126" t="9189"/>
          <a:stretch/>
        </p:blipFill>
        <p:spPr>
          <a:xfrm>
            <a:off x="3873842" y="1473544"/>
            <a:ext cx="5152766" cy="3447534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8"/>
          <p:cNvSpPr txBox="1"/>
          <p:nvPr/>
        </p:nvSpPr>
        <p:spPr>
          <a:xfrm>
            <a:off x="8294252" y="2597833"/>
            <a:ext cx="5244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Cell 1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48"/>
          <p:cNvSpPr txBox="1"/>
          <p:nvPr/>
        </p:nvSpPr>
        <p:spPr>
          <a:xfrm>
            <a:off x="7477823" y="2241870"/>
            <a:ext cx="528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Cell 2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48"/>
          <p:cNvSpPr txBox="1"/>
          <p:nvPr/>
        </p:nvSpPr>
        <p:spPr>
          <a:xfrm>
            <a:off x="6347885" y="1934893"/>
            <a:ext cx="528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Cell 3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48"/>
          <p:cNvSpPr txBox="1"/>
          <p:nvPr/>
        </p:nvSpPr>
        <p:spPr>
          <a:xfrm>
            <a:off x="5433485" y="2176556"/>
            <a:ext cx="528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Cell 4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48"/>
          <p:cNvSpPr txBox="1"/>
          <p:nvPr/>
        </p:nvSpPr>
        <p:spPr>
          <a:xfrm>
            <a:off x="4767280" y="2460673"/>
            <a:ext cx="528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Cell 5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48"/>
          <p:cNvSpPr txBox="1"/>
          <p:nvPr/>
        </p:nvSpPr>
        <p:spPr>
          <a:xfrm>
            <a:off x="5966577" y="4915204"/>
            <a:ext cx="14622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8.9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48"/>
          <p:cNvSpPr txBox="1"/>
          <p:nvPr/>
        </p:nvSpPr>
        <p:spPr>
          <a:xfrm>
            <a:off x="237869" y="1584757"/>
            <a:ext cx="3597900" cy="35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-17145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1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Longer-lived cluster of storms in moderate vertical shear and small to large CAPE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1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Individual storms in cluster may be ordinary, lasting 30-60 mins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1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high CAPE moderate shear, multicell convection can produce swaths of damaging winds and hail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9"/>
          <p:cNvSpPr txBox="1"/>
          <p:nvPr>
            <p:ph type="title"/>
          </p:nvPr>
        </p:nvSpPr>
        <p:spPr>
          <a:xfrm>
            <a:off x="628650" y="389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Evolution of Multicell Convection</a:t>
            </a:r>
            <a:endParaRPr/>
          </a:p>
        </p:txBody>
      </p:sp>
      <p:sp>
        <p:nvSpPr>
          <p:cNvPr id="300" name="Google Shape;300;p49"/>
          <p:cNvSpPr txBox="1"/>
          <p:nvPr/>
        </p:nvSpPr>
        <p:spPr>
          <a:xfrm>
            <a:off x="6300212" y="4915204"/>
            <a:ext cx="1550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8.11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49"/>
          <p:cNvSpPr txBox="1"/>
          <p:nvPr/>
        </p:nvSpPr>
        <p:spPr>
          <a:xfrm>
            <a:off x="237869" y="824813"/>
            <a:ext cx="5208900" cy="43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20000"/>
          </a:bodyPr>
          <a:lstStyle/>
          <a:p>
            <a:pPr indent="-18415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1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Individual cells move with the mean wind averaged over their depth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1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cells initiate along gust front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1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@ Time 0: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</a:pPr>
            <a:r>
              <a:rPr b="1" i="0" lang="en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Cell 1 – dissipative stage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</a:pPr>
            <a:r>
              <a:rPr b="1" i="0" lang="en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Cell 2 – mature stage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</a:pPr>
            <a:r>
              <a:rPr b="1" i="0" lang="en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Cell 3 – precipitation beginning to form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</a:pPr>
            <a:r>
              <a:rPr b="1" i="0" lang="en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Cell 4 – towering cumulus stage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1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@ Time 10: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</a:pPr>
            <a:r>
              <a:rPr b="1" i="0" lang="en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Cell 1 – orphan anvil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</a:pPr>
            <a:r>
              <a:rPr b="1" i="0" lang="en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Cell 2 – dissipative stage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</a:pPr>
            <a:r>
              <a:rPr b="1" i="0" lang="en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Cell 3 – mature stage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</a:pPr>
            <a:r>
              <a:rPr b="1" i="0" lang="en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Cell 4 – precipitation beginning to form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</a:pPr>
            <a:r>
              <a:rPr b="1" i="0" lang="en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Cell 5 – towering cumulus stage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1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@ Time 20: …and so on.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08f011" id="302" name="Google Shape;302;p49"/>
          <p:cNvPicPr preferRelativeResize="0"/>
          <p:nvPr/>
        </p:nvPicPr>
        <p:blipFill rotWithShape="1">
          <a:blip r:embed="rId3">
            <a:alphaModFix/>
          </a:blip>
          <a:srcRect b="16036" l="27791" r="28559" t="0"/>
          <a:stretch/>
        </p:blipFill>
        <p:spPr>
          <a:xfrm>
            <a:off x="5534589" y="741406"/>
            <a:ext cx="2892998" cy="4173798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9"/>
          <p:cNvSpPr txBox="1"/>
          <p:nvPr/>
        </p:nvSpPr>
        <p:spPr>
          <a:xfrm>
            <a:off x="7363954" y="721072"/>
            <a:ext cx="11076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 wind=0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4" name="Google Shape;304;p49"/>
          <p:cNvCxnSpPr/>
          <p:nvPr/>
        </p:nvCxnSpPr>
        <p:spPr>
          <a:xfrm rot="10800000">
            <a:off x="7364036" y="3716294"/>
            <a:ext cx="8841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05" name="Google Shape;305;p49"/>
          <p:cNvSpPr txBox="1"/>
          <p:nvPr/>
        </p:nvSpPr>
        <p:spPr>
          <a:xfrm>
            <a:off x="7326429" y="3455518"/>
            <a:ext cx="993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propagation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0"/>
          <p:cNvSpPr txBox="1"/>
          <p:nvPr>
            <p:ph type="title"/>
          </p:nvPr>
        </p:nvSpPr>
        <p:spPr>
          <a:xfrm>
            <a:off x="628650" y="389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Movement versus propagation</a:t>
            </a:r>
            <a:endParaRPr/>
          </a:p>
        </p:txBody>
      </p:sp>
      <p:sp>
        <p:nvSpPr>
          <p:cNvPr id="311" name="Google Shape;311;p50"/>
          <p:cNvSpPr txBox="1"/>
          <p:nvPr/>
        </p:nvSpPr>
        <p:spPr>
          <a:xfrm>
            <a:off x="6300212" y="4915204"/>
            <a:ext cx="1550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8.12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50"/>
          <p:cNvSpPr txBox="1"/>
          <p:nvPr/>
        </p:nvSpPr>
        <p:spPr>
          <a:xfrm>
            <a:off x="64003" y="1008339"/>
            <a:ext cx="5054400" cy="37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92500" lnSpcReduction="10000"/>
          </a:bodyPr>
          <a:lstStyle/>
          <a:p>
            <a:pPr indent="-161448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Individual cells move with the mean wind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1448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Repeated development of new cells on flank of system leads to propagation of system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1448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motion is cell motion+propagation</a:t>
            </a:r>
            <a:endParaRPr b="1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1448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cells develop on gust front on downshear side of cold pool</a:t>
            </a:r>
            <a:endParaRPr b="1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1448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b="1"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 cover more of this with MCS motion later</a:t>
            </a:r>
            <a:endParaRPr b="1"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08f010" id="313" name="Google Shape;313;p50"/>
          <p:cNvPicPr preferRelativeResize="0"/>
          <p:nvPr/>
        </p:nvPicPr>
        <p:blipFill rotWithShape="1">
          <a:blip r:embed="rId3">
            <a:alphaModFix/>
          </a:blip>
          <a:srcRect b="38917" l="1571" r="5448" t="5406"/>
          <a:stretch/>
        </p:blipFill>
        <p:spPr>
          <a:xfrm>
            <a:off x="4925232" y="895643"/>
            <a:ext cx="4111714" cy="18466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08f012" id="314" name="Google Shape;314;p50"/>
          <p:cNvPicPr preferRelativeResize="0"/>
          <p:nvPr/>
        </p:nvPicPr>
        <p:blipFill rotWithShape="1">
          <a:blip r:embed="rId4">
            <a:alphaModFix/>
          </a:blip>
          <a:srcRect b="35275" l="12182" r="11863" t="0"/>
          <a:stretch/>
        </p:blipFill>
        <p:spPr>
          <a:xfrm>
            <a:off x="5376833" y="2890615"/>
            <a:ext cx="3293066" cy="2104599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50"/>
          <p:cNvSpPr txBox="1"/>
          <p:nvPr/>
        </p:nvSpPr>
        <p:spPr>
          <a:xfrm>
            <a:off x="6206115" y="2655288"/>
            <a:ext cx="1550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8.10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50"/>
          <p:cNvSpPr txBox="1"/>
          <p:nvPr/>
        </p:nvSpPr>
        <p:spPr>
          <a:xfrm>
            <a:off x="5376833" y="4234343"/>
            <a:ext cx="7266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Shear vector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7" name="Google Shape;317;p50"/>
          <p:cNvCxnSpPr/>
          <p:nvPr/>
        </p:nvCxnSpPr>
        <p:spPr>
          <a:xfrm flipH="1">
            <a:off x="5517801" y="4410634"/>
            <a:ext cx="44100" cy="282900"/>
          </a:xfrm>
          <a:prstGeom prst="straightConnector1">
            <a:avLst/>
          </a:prstGeom>
          <a:noFill/>
          <a:ln cap="flat" cmpd="sng" w="71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1"/>
          <p:cNvSpPr txBox="1"/>
          <p:nvPr>
            <p:ph type="title"/>
          </p:nvPr>
        </p:nvSpPr>
        <p:spPr>
          <a:xfrm>
            <a:off x="2916938" y="0"/>
            <a:ext cx="62271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Multi Cell Clusters </a:t>
            </a:r>
            <a:endParaRPr/>
          </a:p>
        </p:txBody>
      </p:sp>
      <p:pic>
        <p:nvPicPr>
          <p:cNvPr id="323" name="Google Shape;323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723306"/>
            <a:ext cx="2631488" cy="2420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2916935" cy="272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51"/>
          <p:cNvSpPr txBox="1"/>
          <p:nvPr/>
        </p:nvSpPr>
        <p:spPr>
          <a:xfrm>
            <a:off x="3047419" y="889481"/>
            <a:ext cx="60966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2603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●"/>
            </a:pPr>
            <a:r>
              <a:rPr b="0" i="0" lang="en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Aggregates of multi-cell storms are common over parts of the Southeast in the summer. Each storm can be in a different phase of the life cycle. </a:t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603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●"/>
            </a:pPr>
            <a:r>
              <a:rPr b="0" i="0" lang="en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Can act as a loosely organized MCS or as vague as a large convective blob.</a:t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603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●"/>
            </a:pPr>
            <a:r>
              <a:rPr b="0" i="0" lang="en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Forcing is usually weak and the primary risk is damaging outflow winds from collapsing storms but can also produce hail. </a:t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6" name="Google Shape;326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16938" y="2525175"/>
            <a:ext cx="3604379" cy="2577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2"/>
          <p:cNvSpPr txBox="1"/>
          <p:nvPr>
            <p:ph type="title"/>
          </p:nvPr>
        </p:nvSpPr>
        <p:spPr>
          <a:xfrm>
            <a:off x="4578881" y="0"/>
            <a:ext cx="45651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2424"/>
              <a:buNone/>
            </a:pPr>
            <a:r>
              <a:rPr lang="en"/>
              <a:t>Squall Lines/Mesoscale Convective Systems (MCS)</a:t>
            </a:r>
            <a:endParaRPr/>
          </a:p>
        </p:txBody>
      </p:sp>
      <p:sp>
        <p:nvSpPr>
          <p:cNvPr id="332" name="Google Shape;332;p52"/>
          <p:cNvSpPr txBox="1"/>
          <p:nvPr>
            <p:ph idx="1" type="body"/>
          </p:nvPr>
        </p:nvSpPr>
        <p:spPr>
          <a:xfrm>
            <a:off x="4578881" y="994275"/>
            <a:ext cx="4565100" cy="41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70000" lnSpcReduction="20000"/>
          </a:bodyPr>
          <a:lstStyle/>
          <a:p>
            <a:pPr indent="-266700" lvl="0" marL="3429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74074"/>
              <a:buChar char="•"/>
            </a:pPr>
            <a:r>
              <a:rPr lang="en" sz="2700"/>
              <a:t>Storm self-propagation dominated by cold pool driven ascent.</a:t>
            </a:r>
            <a:r>
              <a:rPr lang="en" sz="2700"/>
              <a:t> </a:t>
            </a:r>
            <a:endParaRPr sz="27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70370"/>
              <a:buNone/>
            </a:pPr>
            <a:r>
              <a:t/>
            </a:r>
            <a:endParaRPr sz="2700"/>
          </a:p>
          <a:p>
            <a:pPr indent="-266700" lvl="0" marL="3429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74074"/>
              <a:buChar char="•"/>
            </a:pPr>
            <a:r>
              <a:rPr lang="en" sz="2700"/>
              <a:t>Can take multiple forms</a:t>
            </a:r>
            <a:endParaRPr sz="2700"/>
          </a:p>
          <a:p>
            <a:pPr indent="-2667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3333"/>
              <a:buChar char="•"/>
            </a:pPr>
            <a:r>
              <a:rPr lang="en" sz="2400"/>
              <a:t>Serial MCS</a:t>
            </a:r>
            <a:endParaRPr sz="2400"/>
          </a:p>
          <a:p>
            <a:pPr indent="-2667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3333"/>
              <a:buChar char="•"/>
            </a:pPr>
            <a:r>
              <a:rPr lang="en" sz="2400"/>
              <a:t>Progressive MCS</a:t>
            </a:r>
            <a:endParaRPr sz="2400"/>
          </a:p>
          <a:p>
            <a:pPr indent="-2667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3333"/>
              <a:buChar char="•"/>
            </a:pPr>
            <a:r>
              <a:rPr lang="en" sz="2400"/>
              <a:t>LEWPs (line echo wave patterns)</a:t>
            </a:r>
            <a:endParaRPr sz="2400"/>
          </a:p>
          <a:p>
            <a:pPr indent="-2667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3333"/>
              <a:buChar char="•"/>
            </a:pPr>
            <a:r>
              <a:rPr lang="en" sz="2400"/>
              <a:t>Bow echos </a:t>
            </a:r>
            <a:endParaRPr sz="2400"/>
          </a:p>
          <a:p>
            <a:pPr indent="-2667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3333"/>
              <a:buChar char="•"/>
            </a:pPr>
            <a:r>
              <a:rPr lang="en" sz="2400"/>
              <a:t>Derechos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70370"/>
              <a:buNone/>
            </a:pPr>
            <a:r>
              <a:t/>
            </a:r>
            <a:endParaRPr sz="2700"/>
          </a:p>
          <a:p>
            <a:pPr indent="-266700" lvl="0" marL="3429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74074"/>
              <a:buChar char="•"/>
            </a:pPr>
            <a:r>
              <a:rPr lang="en" sz="2700"/>
              <a:t>Usually more organized than clusters with stronger vertical shear.</a:t>
            </a:r>
            <a:endParaRPr sz="27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70370"/>
              <a:buNone/>
            </a:pPr>
            <a:r>
              <a:t/>
            </a:r>
            <a:endParaRPr sz="2700"/>
          </a:p>
          <a:p>
            <a:pPr indent="-266700" lvl="0" marL="3429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74074"/>
              <a:buChar char="•"/>
            </a:pPr>
            <a:r>
              <a:rPr lang="en" sz="2700"/>
              <a:t>Can produce Damaging wind gusts tornadoes and some hail. </a:t>
            </a:r>
            <a:endParaRPr sz="27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90476"/>
              <a:buNone/>
            </a:pPr>
            <a:r>
              <a:t/>
            </a:r>
            <a:endParaRPr/>
          </a:p>
        </p:txBody>
      </p:sp>
      <p:pic>
        <p:nvPicPr>
          <p:cNvPr id="333" name="Google Shape;333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09338"/>
            <a:ext cx="4578881" cy="3434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740988" cy="1709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52"/>
          <p:cNvPicPr preferRelativeResize="0"/>
          <p:nvPr/>
        </p:nvPicPr>
        <p:blipFill rotWithShape="1">
          <a:blip r:embed="rId5">
            <a:alphaModFix/>
          </a:blip>
          <a:srcRect b="0" l="0" r="0" t="-3637"/>
          <a:stretch/>
        </p:blipFill>
        <p:spPr>
          <a:xfrm>
            <a:off x="1749300" y="-16592"/>
            <a:ext cx="2837874" cy="165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3"/>
          <p:cNvSpPr txBox="1"/>
          <p:nvPr>
            <p:ph type="title"/>
          </p:nvPr>
        </p:nvSpPr>
        <p:spPr>
          <a:xfrm>
            <a:off x="628650" y="389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Supercells</a:t>
            </a:r>
            <a:endParaRPr/>
          </a:p>
        </p:txBody>
      </p:sp>
      <p:sp>
        <p:nvSpPr>
          <p:cNvPr id="341" name="Google Shape;341;p53"/>
          <p:cNvSpPr txBox="1"/>
          <p:nvPr/>
        </p:nvSpPr>
        <p:spPr>
          <a:xfrm>
            <a:off x="111298" y="982306"/>
            <a:ext cx="4460700" cy="41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92500" lnSpcReduction="10000"/>
          </a:bodyPr>
          <a:lstStyle/>
          <a:p>
            <a:pPr indent="-174148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Characterized by a thunderstorm with a sustained, deep, rotating updraft 🡪 mesocyclone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080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4148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Occur in strong vertical shear through a deep layer (big storm-relative winds), but high CAPE not necessary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080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4148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Motion deviates significantly from mean wind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080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4148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Vertical PGF enhances updraft, a special property of supercells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080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08f017" id="342" name="Google Shape;342;p53"/>
          <p:cNvPicPr preferRelativeResize="0"/>
          <p:nvPr/>
        </p:nvPicPr>
        <p:blipFill rotWithShape="1">
          <a:blip r:embed="rId3">
            <a:alphaModFix/>
          </a:blip>
          <a:srcRect b="24293" l="11031" r="11611" t="6435"/>
          <a:stretch/>
        </p:blipFill>
        <p:spPr>
          <a:xfrm>
            <a:off x="4672321" y="1228808"/>
            <a:ext cx="4366144" cy="2932388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53"/>
          <p:cNvSpPr txBox="1"/>
          <p:nvPr/>
        </p:nvSpPr>
        <p:spPr>
          <a:xfrm>
            <a:off x="5993855" y="4161194"/>
            <a:ext cx="1550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8.17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4"/>
          <p:cNvSpPr txBox="1"/>
          <p:nvPr>
            <p:ph type="title"/>
          </p:nvPr>
        </p:nvSpPr>
        <p:spPr>
          <a:xfrm>
            <a:off x="628650" y="389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Supercell Features</a:t>
            </a:r>
            <a:endParaRPr/>
          </a:p>
        </p:txBody>
      </p:sp>
      <p:sp>
        <p:nvSpPr>
          <p:cNvPr id="349" name="Google Shape;349;p54"/>
          <p:cNvSpPr txBox="1"/>
          <p:nvPr/>
        </p:nvSpPr>
        <p:spPr>
          <a:xfrm>
            <a:off x="111298" y="982306"/>
            <a:ext cx="8883000" cy="41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1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Single, long-lived, quasi-steady, rotating, precipitation free, updraft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1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Wall cloud at updraft base where humid, rain-cooled air drawn upward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1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downdraft regions: rear flank downdraft (RFD) and forward flank downdraft (FFD)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08f022" id="350" name="Google Shape;350;p54"/>
          <p:cNvPicPr preferRelativeResize="0"/>
          <p:nvPr/>
        </p:nvPicPr>
        <p:blipFill rotWithShape="1">
          <a:blip r:embed="rId3">
            <a:alphaModFix/>
          </a:blip>
          <a:srcRect b="46972" l="9308" r="11609" t="11187"/>
          <a:stretch/>
        </p:blipFill>
        <p:spPr>
          <a:xfrm>
            <a:off x="1220842" y="2369705"/>
            <a:ext cx="6702319" cy="2659497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54"/>
          <p:cNvSpPr txBox="1"/>
          <p:nvPr/>
        </p:nvSpPr>
        <p:spPr>
          <a:xfrm>
            <a:off x="3353131" y="4921679"/>
            <a:ext cx="1550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8.22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5"/>
          <p:cNvSpPr txBox="1"/>
          <p:nvPr>
            <p:ph type="title"/>
          </p:nvPr>
        </p:nvSpPr>
        <p:spPr>
          <a:xfrm>
            <a:off x="628650" y="389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Supercell Types</a:t>
            </a:r>
            <a:endParaRPr/>
          </a:p>
        </p:txBody>
      </p:sp>
      <p:sp>
        <p:nvSpPr>
          <p:cNvPr id="357" name="Google Shape;357;p55"/>
          <p:cNvSpPr txBox="1"/>
          <p:nvPr/>
        </p:nvSpPr>
        <p:spPr>
          <a:xfrm>
            <a:off x="111298" y="982306"/>
            <a:ext cx="8883000" cy="41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1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isolated storms, supercell type is </a:t>
            </a:r>
            <a:r>
              <a:rPr b="1" i="0" lang="en" sz="21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(maybe) </a:t>
            </a:r>
            <a:r>
              <a:rPr b="1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function of storm-relative winds (SRW) at level of anvil (9–12 km AGL)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1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upper-level storm-relative winds (&lt;18 m/s): </a:t>
            </a:r>
            <a:r>
              <a:rPr b="1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HP</a:t>
            </a:r>
            <a:r>
              <a:rPr b="1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moderate (18-28 m/s): </a:t>
            </a:r>
            <a:r>
              <a:rPr b="1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classic</a:t>
            </a:r>
            <a:r>
              <a:rPr b="1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strong (&gt;28 m/s): </a:t>
            </a:r>
            <a:r>
              <a:rPr b="1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LP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08f016" id="358" name="Google Shape;358;p55"/>
          <p:cNvPicPr preferRelativeResize="0"/>
          <p:nvPr/>
        </p:nvPicPr>
        <p:blipFill rotWithShape="1">
          <a:blip r:embed="rId3">
            <a:alphaModFix/>
          </a:blip>
          <a:srcRect b="20095" l="27242" r="26894" t="0"/>
          <a:stretch/>
        </p:blipFill>
        <p:spPr>
          <a:xfrm>
            <a:off x="4881915" y="2282103"/>
            <a:ext cx="2023849" cy="26446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08f024" id="359" name="Google Shape;359;p55"/>
          <p:cNvPicPr preferRelativeResize="0"/>
          <p:nvPr/>
        </p:nvPicPr>
        <p:blipFill rotWithShape="1">
          <a:blip r:embed="rId4">
            <a:alphaModFix/>
          </a:blip>
          <a:srcRect b="15594" l="26458" r="27081" t="3355"/>
          <a:stretch/>
        </p:blipFill>
        <p:spPr>
          <a:xfrm>
            <a:off x="2795400" y="2254469"/>
            <a:ext cx="2042250" cy="26722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08f026" id="360" name="Google Shape;360;p55"/>
          <p:cNvPicPr preferRelativeResize="0"/>
          <p:nvPr/>
        </p:nvPicPr>
        <p:blipFill rotWithShape="1">
          <a:blip r:embed="rId5">
            <a:alphaModFix/>
          </a:blip>
          <a:srcRect b="11751" l="26873" r="22708" t="1201"/>
          <a:stretch/>
        </p:blipFill>
        <p:spPr>
          <a:xfrm>
            <a:off x="6931407" y="2282103"/>
            <a:ext cx="2042250" cy="2644622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55"/>
          <p:cNvSpPr txBox="1"/>
          <p:nvPr/>
        </p:nvSpPr>
        <p:spPr>
          <a:xfrm>
            <a:off x="7247214" y="4851290"/>
            <a:ext cx="1550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8.26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55"/>
          <p:cNvSpPr txBox="1"/>
          <p:nvPr/>
        </p:nvSpPr>
        <p:spPr>
          <a:xfrm>
            <a:off x="5184394" y="4851290"/>
            <a:ext cx="1550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8.16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55"/>
          <p:cNvSpPr txBox="1"/>
          <p:nvPr/>
        </p:nvSpPr>
        <p:spPr>
          <a:xfrm>
            <a:off x="3166186" y="4851290"/>
            <a:ext cx="1550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8.24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55"/>
          <p:cNvSpPr txBox="1"/>
          <p:nvPr/>
        </p:nvSpPr>
        <p:spPr>
          <a:xfrm>
            <a:off x="111298" y="2305751"/>
            <a:ext cx="2586600" cy="29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-17145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1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multiple storms in close proximity, precipitation from one storm may seed another storm, favoring </a:t>
            </a:r>
            <a:r>
              <a:rPr b="1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HP</a:t>
            </a:r>
            <a:r>
              <a:rPr b="1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types</a:t>
            </a:r>
            <a:endParaRPr b="1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•"/>
            </a:pPr>
            <a:r>
              <a:rPr b="1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Stronger SRW favors larger updrafts resistant to entrainment. </a:t>
            </a:r>
            <a:endParaRPr b="1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9" name="Google Shape;369;p56"/>
          <p:cNvCxnSpPr>
            <a:endCxn id="370" idx="1"/>
          </p:cNvCxnSpPr>
          <p:nvPr/>
        </p:nvCxnSpPr>
        <p:spPr>
          <a:xfrm flipH="1" rot="10800000">
            <a:off x="3410849" y="2571763"/>
            <a:ext cx="3067200" cy="3900"/>
          </a:xfrm>
          <a:prstGeom prst="straightConnector1">
            <a:avLst/>
          </a:prstGeom>
          <a:noFill/>
          <a:ln cap="flat" cmpd="sng" w="1524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1" name="Google Shape;371;p56"/>
          <p:cNvSpPr txBox="1"/>
          <p:nvPr/>
        </p:nvSpPr>
        <p:spPr>
          <a:xfrm>
            <a:off x="1298850" y="225125"/>
            <a:ext cx="6546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CCCCCC"/>
                </a:solidFill>
              </a:rPr>
              <a:t>Storm Mode Spectrum</a:t>
            </a:r>
            <a:endParaRPr b="1" sz="3000">
              <a:solidFill>
                <a:srgbClr val="CCCCCC"/>
              </a:solidFill>
            </a:endParaRPr>
          </a:p>
        </p:txBody>
      </p:sp>
      <p:pic>
        <p:nvPicPr>
          <p:cNvPr id="372" name="Google Shape;37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8851" y="1885437"/>
            <a:ext cx="2441176" cy="137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56"/>
          <p:cNvPicPr preferRelativeResize="0"/>
          <p:nvPr/>
        </p:nvPicPr>
        <p:blipFill rotWithShape="1">
          <a:blip r:embed="rId4">
            <a:alphaModFix/>
          </a:blip>
          <a:srcRect b="0" l="0" r="25205" t="0"/>
          <a:stretch/>
        </p:blipFill>
        <p:spPr>
          <a:xfrm>
            <a:off x="6478049" y="1058713"/>
            <a:ext cx="2393524" cy="302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4200" y="1683013"/>
            <a:ext cx="3251301" cy="1777475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56"/>
          <p:cNvSpPr txBox="1"/>
          <p:nvPr/>
        </p:nvSpPr>
        <p:spPr>
          <a:xfrm>
            <a:off x="-236800" y="3703400"/>
            <a:ext cx="6546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CCCCCC"/>
                </a:solidFill>
              </a:rPr>
              <a:t>How do we anticipate the storm mode?</a:t>
            </a:r>
            <a:endParaRPr b="1" sz="2400"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31275"/>
            <a:ext cx="4526099" cy="318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926982"/>
            <a:ext cx="4572002" cy="3213369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9"/>
          <p:cNvSpPr txBox="1"/>
          <p:nvPr/>
        </p:nvSpPr>
        <p:spPr>
          <a:xfrm>
            <a:off x="2188975" y="1286863"/>
            <a:ext cx="4627500" cy="24936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</a:rPr>
              <a:t>One of these soundings is associated with a 150+ tornado outbreak. </a:t>
            </a:r>
            <a:endParaRPr b="1" sz="3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</a:rPr>
              <a:t>Which one?</a:t>
            </a:r>
            <a:endParaRPr b="1" sz="3000">
              <a:solidFill>
                <a:schemeClr val="dk1"/>
              </a:solidFill>
            </a:endParaRPr>
          </a:p>
        </p:txBody>
      </p:sp>
      <p:sp>
        <p:nvSpPr>
          <p:cNvPr id="192" name="Google Shape;192;p39"/>
          <p:cNvSpPr/>
          <p:nvPr/>
        </p:nvSpPr>
        <p:spPr>
          <a:xfrm>
            <a:off x="86600" y="952500"/>
            <a:ext cx="666900" cy="103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39"/>
          <p:cNvSpPr/>
          <p:nvPr/>
        </p:nvSpPr>
        <p:spPr>
          <a:xfrm>
            <a:off x="4707075" y="952500"/>
            <a:ext cx="666900" cy="103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7"/>
          <p:cNvSpPr txBox="1"/>
          <p:nvPr/>
        </p:nvSpPr>
        <p:spPr>
          <a:xfrm>
            <a:off x="1298850" y="225125"/>
            <a:ext cx="6546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CCCCCC"/>
                </a:solidFill>
              </a:rPr>
              <a:t>Storm Mode Basics</a:t>
            </a:r>
            <a:endParaRPr b="1" sz="3000">
              <a:solidFill>
                <a:srgbClr val="CCCCCC"/>
              </a:solidFill>
            </a:endParaRPr>
          </a:p>
        </p:txBody>
      </p:sp>
      <p:sp>
        <p:nvSpPr>
          <p:cNvPr id="380" name="Google Shape;380;p57"/>
          <p:cNvSpPr txBox="1"/>
          <p:nvPr/>
        </p:nvSpPr>
        <p:spPr>
          <a:xfrm>
            <a:off x="208825" y="1725150"/>
            <a:ext cx="56463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CCCC"/>
                </a:solidFill>
              </a:rPr>
              <a:t>Consider each of these: </a:t>
            </a:r>
            <a:endParaRPr sz="1800">
              <a:solidFill>
                <a:srgbClr val="CCCC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Boundary-relative storm motion</a:t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Boundary-relative deep-layer shear</a:t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Storm-relative anvil-level winds</a:t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Strength of forcing for ascent</a:t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Strength of capping</a:t>
            </a:r>
            <a:endParaRPr sz="1800">
              <a:solidFill>
                <a:srgbClr val="CCCCCC"/>
              </a:solidFill>
            </a:endParaRPr>
          </a:p>
        </p:txBody>
      </p:sp>
      <p:sp>
        <p:nvSpPr>
          <p:cNvPr id="381" name="Google Shape;381;p57"/>
          <p:cNvSpPr/>
          <p:nvPr/>
        </p:nvSpPr>
        <p:spPr>
          <a:xfrm>
            <a:off x="4592875" y="1906700"/>
            <a:ext cx="796800" cy="21822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57"/>
          <p:cNvSpPr txBox="1"/>
          <p:nvPr/>
        </p:nvSpPr>
        <p:spPr>
          <a:xfrm>
            <a:off x="5316675" y="1487650"/>
            <a:ext cx="36801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D9D9D9"/>
                </a:solidFill>
              </a:rPr>
              <a:t>All of these must be taken into account to anticipate storm mode for the first few hours after convective initiation.</a:t>
            </a:r>
            <a:endParaRPr sz="2400">
              <a:solidFill>
                <a:srgbClr val="D9D9D9"/>
              </a:solidFill>
            </a:endParaRPr>
          </a:p>
        </p:txBody>
      </p:sp>
      <p:sp>
        <p:nvSpPr>
          <p:cNvPr id="383" name="Google Shape;383;p57"/>
          <p:cNvSpPr txBox="1"/>
          <p:nvPr/>
        </p:nvSpPr>
        <p:spPr>
          <a:xfrm>
            <a:off x="5316675" y="3468850"/>
            <a:ext cx="3680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D9D9D9"/>
                </a:solidFill>
              </a:rPr>
              <a:t>Numerous combinations are possible!</a:t>
            </a:r>
            <a:endParaRPr sz="2400"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8"/>
          <p:cNvSpPr txBox="1"/>
          <p:nvPr/>
        </p:nvSpPr>
        <p:spPr>
          <a:xfrm>
            <a:off x="1298850" y="225125"/>
            <a:ext cx="6546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CCCCCC"/>
                </a:solidFill>
              </a:rPr>
              <a:t>Storm Mode Basics</a:t>
            </a:r>
            <a:endParaRPr b="1" sz="3000">
              <a:solidFill>
                <a:srgbClr val="CCCCCC"/>
              </a:solidFill>
            </a:endParaRPr>
          </a:p>
        </p:txBody>
      </p:sp>
      <p:sp>
        <p:nvSpPr>
          <p:cNvPr id="389" name="Google Shape;389;p58"/>
          <p:cNvSpPr txBox="1"/>
          <p:nvPr/>
        </p:nvSpPr>
        <p:spPr>
          <a:xfrm>
            <a:off x="208825" y="1725150"/>
            <a:ext cx="56463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CCCC"/>
                </a:solidFill>
              </a:rPr>
              <a:t>Consider each of these: </a:t>
            </a:r>
            <a:endParaRPr sz="1800">
              <a:solidFill>
                <a:srgbClr val="CCCC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800"/>
              <a:buAutoNum type="arabicParenR"/>
            </a:pPr>
            <a:r>
              <a:rPr lang="en" sz="1800">
                <a:solidFill>
                  <a:srgbClr val="F1C232"/>
                </a:solidFill>
              </a:rPr>
              <a:t>Boundary-relative storm motion</a:t>
            </a:r>
            <a:endParaRPr sz="1800">
              <a:solidFill>
                <a:srgbClr val="F1C23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Boundary-relative deep-layer shear</a:t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Storm-relative anvil-level winds</a:t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Strength of forcing for ascent</a:t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Strength of capping</a:t>
            </a:r>
            <a:endParaRPr sz="1800">
              <a:solidFill>
                <a:srgbClr val="CCCCCC"/>
              </a:solidFill>
            </a:endParaRPr>
          </a:p>
        </p:txBody>
      </p:sp>
      <p:grpSp>
        <p:nvGrpSpPr>
          <p:cNvPr id="390" name="Google Shape;390;p58"/>
          <p:cNvGrpSpPr/>
          <p:nvPr/>
        </p:nvGrpSpPr>
        <p:grpSpPr>
          <a:xfrm>
            <a:off x="4371530" y="979286"/>
            <a:ext cx="1609763" cy="3808415"/>
            <a:chOff x="4371530" y="979286"/>
            <a:chExt cx="1609763" cy="3808415"/>
          </a:xfrm>
        </p:grpSpPr>
        <p:sp>
          <p:nvSpPr>
            <p:cNvPr id="391" name="Google Shape;391;p58"/>
            <p:cNvSpPr/>
            <p:nvPr/>
          </p:nvSpPr>
          <p:spPr>
            <a:xfrm>
              <a:off x="4392675" y="1005500"/>
              <a:ext cx="1399950" cy="3782200"/>
            </a:xfrm>
            <a:custGeom>
              <a:rect b="b" l="l" r="r" t="t"/>
              <a:pathLst>
                <a:path extrusionOk="0" h="151288" w="55998">
                  <a:moveTo>
                    <a:pt x="55998" y="0"/>
                  </a:moveTo>
                  <a:cubicBezTo>
                    <a:pt x="55276" y="4847"/>
                    <a:pt x="55483" y="13768"/>
                    <a:pt x="51667" y="29082"/>
                  </a:cubicBezTo>
                  <a:cubicBezTo>
                    <a:pt x="47851" y="44397"/>
                    <a:pt x="41715" y="71519"/>
                    <a:pt x="33104" y="91887"/>
                  </a:cubicBezTo>
                  <a:cubicBezTo>
                    <a:pt x="24493" y="112255"/>
                    <a:pt x="5517" y="141388"/>
                    <a:pt x="0" y="151288"/>
                  </a:cubicBezTo>
                </a:path>
              </a:pathLst>
            </a:custGeom>
            <a:noFill/>
            <a:ln cap="flat" cmpd="sng" w="38100">
              <a:solidFill>
                <a:srgbClr val="7F6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92" name="Google Shape;392;p58"/>
            <p:cNvSpPr/>
            <p:nvPr/>
          </p:nvSpPr>
          <p:spPr>
            <a:xfrm rot="-9380779">
              <a:off x="5710985" y="1020161"/>
              <a:ext cx="243016" cy="186450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58"/>
            <p:cNvSpPr/>
            <p:nvPr/>
          </p:nvSpPr>
          <p:spPr>
            <a:xfrm rot="-9001102">
              <a:off x="5687005" y="1288346"/>
              <a:ext cx="243135" cy="186427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58"/>
            <p:cNvSpPr/>
            <p:nvPr/>
          </p:nvSpPr>
          <p:spPr>
            <a:xfrm rot="-8518195">
              <a:off x="5639531" y="1556640"/>
              <a:ext cx="242990" cy="186341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58"/>
            <p:cNvSpPr/>
            <p:nvPr/>
          </p:nvSpPr>
          <p:spPr>
            <a:xfrm rot="-8506274">
              <a:off x="5556727" y="1801179"/>
              <a:ext cx="242888" cy="186476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58"/>
            <p:cNvSpPr/>
            <p:nvPr/>
          </p:nvSpPr>
          <p:spPr>
            <a:xfrm rot="-8545367">
              <a:off x="5488954" y="2063723"/>
              <a:ext cx="243019" cy="186499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58"/>
            <p:cNvSpPr/>
            <p:nvPr/>
          </p:nvSpPr>
          <p:spPr>
            <a:xfrm rot="-8724463">
              <a:off x="5446152" y="2325579"/>
              <a:ext cx="243072" cy="186492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58"/>
            <p:cNvSpPr/>
            <p:nvPr/>
          </p:nvSpPr>
          <p:spPr>
            <a:xfrm rot="-8391553">
              <a:off x="5365771" y="2586382"/>
              <a:ext cx="242916" cy="186490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58"/>
            <p:cNvSpPr/>
            <p:nvPr/>
          </p:nvSpPr>
          <p:spPr>
            <a:xfrm rot="-8388310">
              <a:off x="5282830" y="2803370"/>
              <a:ext cx="243109" cy="186454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58"/>
            <p:cNvSpPr/>
            <p:nvPr/>
          </p:nvSpPr>
          <p:spPr>
            <a:xfrm rot="-8103002">
              <a:off x="5228270" y="3007863"/>
              <a:ext cx="242891" cy="186252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58"/>
            <p:cNvSpPr/>
            <p:nvPr/>
          </p:nvSpPr>
          <p:spPr>
            <a:xfrm rot="-7982952">
              <a:off x="5141843" y="3247662"/>
              <a:ext cx="243032" cy="186376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58"/>
            <p:cNvSpPr/>
            <p:nvPr/>
          </p:nvSpPr>
          <p:spPr>
            <a:xfrm rot="-7829633">
              <a:off x="5021907" y="3463338"/>
              <a:ext cx="243006" cy="186420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58"/>
            <p:cNvSpPr/>
            <p:nvPr/>
          </p:nvSpPr>
          <p:spPr>
            <a:xfrm rot="-7841603">
              <a:off x="4926452" y="3659773"/>
              <a:ext cx="242941" cy="186582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58"/>
            <p:cNvSpPr/>
            <p:nvPr/>
          </p:nvSpPr>
          <p:spPr>
            <a:xfrm rot="-7493259">
              <a:off x="4825356" y="3851831"/>
              <a:ext cx="242845" cy="186417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58"/>
            <p:cNvSpPr/>
            <p:nvPr/>
          </p:nvSpPr>
          <p:spPr>
            <a:xfrm rot="-7660586">
              <a:off x="4694496" y="4072177"/>
              <a:ext cx="242964" cy="186499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58"/>
            <p:cNvSpPr/>
            <p:nvPr/>
          </p:nvSpPr>
          <p:spPr>
            <a:xfrm rot="-7919864">
              <a:off x="4565985" y="4287276"/>
              <a:ext cx="243013" cy="186530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58"/>
            <p:cNvSpPr/>
            <p:nvPr/>
          </p:nvSpPr>
          <p:spPr>
            <a:xfrm rot="-7666541">
              <a:off x="4398275" y="4541451"/>
              <a:ext cx="242910" cy="186499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8" name="Google Shape;408;p58"/>
          <p:cNvSpPr txBox="1"/>
          <p:nvPr/>
        </p:nvSpPr>
        <p:spPr>
          <a:xfrm>
            <a:off x="6218600" y="871625"/>
            <a:ext cx="231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69138"/>
                </a:solidFill>
              </a:rPr>
              <a:t>Boundary = zone of ascent</a:t>
            </a:r>
            <a:endParaRPr>
              <a:solidFill>
                <a:srgbClr val="E69138"/>
              </a:solidFill>
            </a:endParaRPr>
          </a:p>
        </p:txBody>
      </p:sp>
      <p:sp>
        <p:nvSpPr>
          <p:cNvPr id="409" name="Google Shape;409;p58"/>
          <p:cNvSpPr txBox="1"/>
          <p:nvPr/>
        </p:nvSpPr>
        <p:spPr>
          <a:xfrm>
            <a:off x="6218600" y="1147775"/>
            <a:ext cx="259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69138"/>
                </a:solidFill>
              </a:rPr>
              <a:t>Boundary Motion (B) = (0,0)</a:t>
            </a:r>
            <a:endParaRPr>
              <a:solidFill>
                <a:srgbClr val="E69138"/>
              </a:solidFill>
            </a:endParaRPr>
          </a:p>
        </p:txBody>
      </p:sp>
      <p:cxnSp>
        <p:nvCxnSpPr>
          <p:cNvPr id="410" name="Google Shape;410;p58"/>
          <p:cNvCxnSpPr/>
          <p:nvPr/>
        </p:nvCxnSpPr>
        <p:spPr>
          <a:xfrm flipH="1" rot="10800000">
            <a:off x="5561175" y="2668375"/>
            <a:ext cx="1368900" cy="78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1" name="Google Shape;411;p58"/>
          <p:cNvSpPr txBox="1"/>
          <p:nvPr/>
        </p:nvSpPr>
        <p:spPr>
          <a:xfrm>
            <a:off x="6292225" y="2832775"/>
            <a:ext cx="350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storm motion (c) = (20,0)</a:t>
            </a:r>
            <a:endParaRPr>
              <a:solidFill>
                <a:srgbClr val="F3F3F3"/>
              </a:solidFill>
            </a:endParaRPr>
          </a:p>
        </p:txBody>
      </p:sp>
      <p:sp>
        <p:nvSpPr>
          <p:cNvPr id="412" name="Google Shape;412;p58"/>
          <p:cNvSpPr txBox="1"/>
          <p:nvPr/>
        </p:nvSpPr>
        <p:spPr>
          <a:xfrm>
            <a:off x="5277675" y="4253775"/>
            <a:ext cx="193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06666"/>
                </a:solidFill>
              </a:rPr>
              <a:t>Cb = (20,0)</a:t>
            </a:r>
            <a:endParaRPr>
              <a:solidFill>
                <a:srgbClr val="E06666"/>
              </a:solidFill>
            </a:endParaRPr>
          </a:p>
        </p:txBody>
      </p:sp>
      <p:sp>
        <p:nvSpPr>
          <p:cNvPr id="413" name="Google Shape;413;p58"/>
          <p:cNvSpPr txBox="1"/>
          <p:nvPr/>
        </p:nvSpPr>
        <p:spPr>
          <a:xfrm>
            <a:off x="5266100" y="3648550"/>
            <a:ext cx="391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06666"/>
                </a:solidFill>
              </a:rPr>
              <a:t>Boundary-relative storm motion (Cb) =</a:t>
            </a:r>
            <a:r>
              <a:rPr lang="en">
                <a:solidFill>
                  <a:srgbClr val="EA9999"/>
                </a:solidFill>
              </a:rPr>
              <a:t> </a:t>
            </a:r>
            <a:r>
              <a:rPr lang="en">
                <a:solidFill>
                  <a:srgbClr val="EFEFEF"/>
                </a:solidFill>
              </a:rPr>
              <a:t>c</a:t>
            </a:r>
            <a:r>
              <a:rPr lang="en">
                <a:solidFill>
                  <a:srgbClr val="EA9999"/>
                </a:solidFill>
              </a:rPr>
              <a:t> - </a:t>
            </a:r>
            <a:r>
              <a:rPr lang="en">
                <a:solidFill>
                  <a:srgbClr val="E69138"/>
                </a:solidFill>
              </a:rPr>
              <a:t>B</a:t>
            </a:r>
            <a:endParaRPr>
              <a:solidFill>
                <a:srgbClr val="E69138"/>
              </a:solidFill>
            </a:endParaRPr>
          </a:p>
        </p:txBody>
      </p:sp>
      <p:sp>
        <p:nvSpPr>
          <p:cNvPr id="414" name="Google Shape;414;p58"/>
          <p:cNvSpPr txBox="1"/>
          <p:nvPr/>
        </p:nvSpPr>
        <p:spPr>
          <a:xfrm>
            <a:off x="5266100" y="3953350"/>
            <a:ext cx="391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06666"/>
                </a:solidFill>
              </a:rPr>
              <a:t>Cb =</a:t>
            </a:r>
            <a:r>
              <a:rPr lang="en">
                <a:solidFill>
                  <a:srgbClr val="EA9999"/>
                </a:solidFill>
              </a:rPr>
              <a:t> </a:t>
            </a:r>
            <a:r>
              <a:rPr lang="en">
                <a:solidFill>
                  <a:srgbClr val="E06666"/>
                </a:solidFill>
              </a:rPr>
              <a:t>((</a:t>
            </a:r>
            <a:r>
              <a:rPr lang="en">
                <a:solidFill>
                  <a:srgbClr val="EFEFEF"/>
                </a:solidFill>
              </a:rPr>
              <a:t>20- </a:t>
            </a:r>
            <a:r>
              <a:rPr lang="en">
                <a:solidFill>
                  <a:srgbClr val="E69138"/>
                </a:solidFill>
              </a:rPr>
              <a:t>0</a:t>
            </a:r>
            <a:r>
              <a:rPr lang="en">
                <a:solidFill>
                  <a:srgbClr val="E06666"/>
                </a:solidFill>
              </a:rPr>
              <a:t>),</a:t>
            </a:r>
            <a:r>
              <a:rPr lang="en">
                <a:solidFill>
                  <a:srgbClr val="EFEFEF"/>
                </a:solidFill>
              </a:rPr>
              <a:t> </a:t>
            </a:r>
            <a:r>
              <a:rPr lang="en">
                <a:solidFill>
                  <a:srgbClr val="E06666"/>
                </a:solidFill>
              </a:rPr>
              <a:t>(</a:t>
            </a:r>
            <a:r>
              <a:rPr lang="en">
                <a:solidFill>
                  <a:srgbClr val="EFEFEF"/>
                </a:solidFill>
              </a:rPr>
              <a:t>0 -</a:t>
            </a:r>
            <a:r>
              <a:rPr lang="en">
                <a:solidFill>
                  <a:srgbClr val="EA9999"/>
                </a:solidFill>
              </a:rPr>
              <a:t> </a:t>
            </a:r>
            <a:r>
              <a:rPr lang="en">
                <a:solidFill>
                  <a:srgbClr val="E69138"/>
                </a:solidFill>
              </a:rPr>
              <a:t>0</a:t>
            </a:r>
            <a:r>
              <a:rPr lang="en">
                <a:solidFill>
                  <a:srgbClr val="E06666"/>
                </a:solidFill>
              </a:rPr>
              <a:t>))</a:t>
            </a:r>
            <a:endParaRPr>
              <a:solidFill>
                <a:srgbClr val="E06666"/>
              </a:solidFill>
            </a:endParaRPr>
          </a:p>
        </p:txBody>
      </p:sp>
      <p:sp>
        <p:nvSpPr>
          <p:cNvPr id="415" name="Google Shape;415;p58"/>
          <p:cNvSpPr txBox="1"/>
          <p:nvPr/>
        </p:nvSpPr>
        <p:spPr>
          <a:xfrm>
            <a:off x="6311425" y="1770000"/>
            <a:ext cx="142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 components</a:t>
            </a:r>
            <a:endParaRPr/>
          </a:p>
        </p:txBody>
      </p:sp>
      <p:sp>
        <p:nvSpPr>
          <p:cNvPr id="416" name="Google Shape;416;p58"/>
          <p:cNvSpPr txBox="1"/>
          <p:nvPr/>
        </p:nvSpPr>
        <p:spPr>
          <a:xfrm>
            <a:off x="7759225" y="2074800"/>
            <a:ext cx="142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 components</a:t>
            </a:r>
            <a:endParaRPr/>
          </a:p>
        </p:txBody>
      </p:sp>
      <p:cxnSp>
        <p:nvCxnSpPr>
          <p:cNvPr id="417" name="Google Shape;417;p58"/>
          <p:cNvCxnSpPr>
            <a:stCxn id="415" idx="0"/>
          </p:cNvCxnSpPr>
          <p:nvPr/>
        </p:nvCxnSpPr>
        <p:spPr>
          <a:xfrm flipH="1" rot="10800000">
            <a:off x="7023025" y="1446300"/>
            <a:ext cx="1082700" cy="323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8" name="Google Shape;418;p58"/>
          <p:cNvCxnSpPr>
            <a:stCxn id="415" idx="2"/>
          </p:cNvCxnSpPr>
          <p:nvPr/>
        </p:nvCxnSpPr>
        <p:spPr>
          <a:xfrm>
            <a:off x="7023025" y="2170200"/>
            <a:ext cx="873900" cy="714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9" name="Google Shape;419;p58"/>
          <p:cNvCxnSpPr>
            <a:stCxn id="416" idx="0"/>
          </p:cNvCxnSpPr>
          <p:nvPr/>
        </p:nvCxnSpPr>
        <p:spPr>
          <a:xfrm rot="10800000">
            <a:off x="8415325" y="1477200"/>
            <a:ext cx="55500" cy="597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0" name="Google Shape;420;p58"/>
          <p:cNvCxnSpPr>
            <a:stCxn id="416" idx="2"/>
          </p:cNvCxnSpPr>
          <p:nvPr/>
        </p:nvCxnSpPr>
        <p:spPr>
          <a:xfrm flipH="1">
            <a:off x="8245225" y="2475000"/>
            <a:ext cx="225600" cy="410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1" name="Google Shape;421;p58"/>
          <p:cNvSpPr txBox="1"/>
          <p:nvPr/>
        </p:nvSpPr>
        <p:spPr>
          <a:xfrm>
            <a:off x="5281575" y="4571750"/>
            <a:ext cx="2985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06666"/>
                </a:solidFill>
              </a:rPr>
              <a:t>Result: Storm moves off boundary; </a:t>
            </a:r>
            <a:endParaRPr>
              <a:solidFill>
                <a:srgbClr val="E0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06666"/>
                </a:solidFill>
              </a:rPr>
              <a:t>favorable for </a:t>
            </a:r>
            <a:r>
              <a:rPr lang="en" u="sng">
                <a:solidFill>
                  <a:srgbClr val="E06666"/>
                </a:solidFill>
              </a:rPr>
              <a:t>discrete convection</a:t>
            </a:r>
            <a:r>
              <a:rPr lang="en">
                <a:solidFill>
                  <a:srgbClr val="E06666"/>
                </a:solidFill>
              </a:rPr>
              <a:t>!</a:t>
            </a:r>
            <a:endParaRPr>
              <a:solidFill>
                <a:srgbClr val="E06666"/>
              </a:solidFill>
            </a:endParaRPr>
          </a:p>
        </p:txBody>
      </p:sp>
      <p:cxnSp>
        <p:nvCxnSpPr>
          <p:cNvPr id="422" name="Google Shape;422;p58"/>
          <p:cNvCxnSpPr/>
          <p:nvPr/>
        </p:nvCxnSpPr>
        <p:spPr>
          <a:xfrm>
            <a:off x="5687300" y="2469575"/>
            <a:ext cx="1264200" cy="8700"/>
          </a:xfrm>
          <a:prstGeom prst="straightConnector1">
            <a:avLst/>
          </a:prstGeom>
          <a:noFill/>
          <a:ln cap="flat" cmpd="sng" w="28575">
            <a:solidFill>
              <a:srgbClr val="E0666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3" name="Google Shape;423;p58"/>
          <p:cNvSpPr/>
          <p:nvPr/>
        </p:nvSpPr>
        <p:spPr>
          <a:xfrm>
            <a:off x="5329125" y="2273975"/>
            <a:ext cx="409968" cy="8121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9"/>
          <p:cNvSpPr txBox="1"/>
          <p:nvPr/>
        </p:nvSpPr>
        <p:spPr>
          <a:xfrm>
            <a:off x="1298850" y="225125"/>
            <a:ext cx="6546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CCCCCC"/>
                </a:solidFill>
              </a:rPr>
              <a:t>Storm Mode Basics</a:t>
            </a:r>
            <a:endParaRPr b="1" sz="3000">
              <a:solidFill>
                <a:srgbClr val="CCCCCC"/>
              </a:solidFill>
            </a:endParaRPr>
          </a:p>
        </p:txBody>
      </p:sp>
      <p:sp>
        <p:nvSpPr>
          <p:cNvPr id="429" name="Google Shape;429;p59"/>
          <p:cNvSpPr txBox="1"/>
          <p:nvPr/>
        </p:nvSpPr>
        <p:spPr>
          <a:xfrm>
            <a:off x="208825" y="1725150"/>
            <a:ext cx="56463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CCCC"/>
                </a:solidFill>
              </a:rPr>
              <a:t>Consider each of these: </a:t>
            </a:r>
            <a:endParaRPr sz="1800">
              <a:solidFill>
                <a:srgbClr val="CCCC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800"/>
              <a:buAutoNum type="arabicParenR"/>
            </a:pPr>
            <a:r>
              <a:rPr lang="en" sz="1800">
                <a:solidFill>
                  <a:srgbClr val="F1C232"/>
                </a:solidFill>
              </a:rPr>
              <a:t>Boundary-relative storm motion</a:t>
            </a:r>
            <a:endParaRPr sz="1800">
              <a:solidFill>
                <a:srgbClr val="F1C23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Boundary-relative deep-layer shear</a:t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Storm-relative anvil-level winds</a:t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Strength of forcing for ascent</a:t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Strength of capping</a:t>
            </a:r>
            <a:endParaRPr sz="1800">
              <a:solidFill>
                <a:srgbClr val="CCCCCC"/>
              </a:solidFill>
            </a:endParaRPr>
          </a:p>
        </p:txBody>
      </p:sp>
      <p:grpSp>
        <p:nvGrpSpPr>
          <p:cNvPr id="430" name="Google Shape;430;p59"/>
          <p:cNvGrpSpPr/>
          <p:nvPr/>
        </p:nvGrpSpPr>
        <p:grpSpPr>
          <a:xfrm>
            <a:off x="4371530" y="979286"/>
            <a:ext cx="1609763" cy="3808415"/>
            <a:chOff x="4371530" y="979286"/>
            <a:chExt cx="1609763" cy="3808415"/>
          </a:xfrm>
        </p:grpSpPr>
        <p:sp>
          <p:nvSpPr>
            <p:cNvPr id="431" name="Google Shape;431;p59"/>
            <p:cNvSpPr/>
            <p:nvPr/>
          </p:nvSpPr>
          <p:spPr>
            <a:xfrm>
              <a:off x="4392675" y="1005500"/>
              <a:ext cx="1399950" cy="3782200"/>
            </a:xfrm>
            <a:custGeom>
              <a:rect b="b" l="l" r="r" t="t"/>
              <a:pathLst>
                <a:path extrusionOk="0" h="151288" w="55998">
                  <a:moveTo>
                    <a:pt x="55998" y="0"/>
                  </a:moveTo>
                  <a:cubicBezTo>
                    <a:pt x="55276" y="4847"/>
                    <a:pt x="55483" y="13768"/>
                    <a:pt x="51667" y="29082"/>
                  </a:cubicBezTo>
                  <a:cubicBezTo>
                    <a:pt x="47851" y="44397"/>
                    <a:pt x="41715" y="71519"/>
                    <a:pt x="33104" y="91887"/>
                  </a:cubicBezTo>
                  <a:cubicBezTo>
                    <a:pt x="24493" y="112255"/>
                    <a:pt x="5517" y="141388"/>
                    <a:pt x="0" y="151288"/>
                  </a:cubicBezTo>
                </a:path>
              </a:pathLst>
            </a:custGeom>
            <a:noFill/>
            <a:ln cap="flat" cmpd="sng" w="38100">
              <a:solidFill>
                <a:srgbClr val="7F6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32" name="Google Shape;432;p59"/>
            <p:cNvSpPr/>
            <p:nvPr/>
          </p:nvSpPr>
          <p:spPr>
            <a:xfrm rot="-9380779">
              <a:off x="5710985" y="1020161"/>
              <a:ext cx="243016" cy="186450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59"/>
            <p:cNvSpPr/>
            <p:nvPr/>
          </p:nvSpPr>
          <p:spPr>
            <a:xfrm rot="-9001102">
              <a:off x="5687005" y="1288346"/>
              <a:ext cx="243135" cy="186427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59"/>
            <p:cNvSpPr/>
            <p:nvPr/>
          </p:nvSpPr>
          <p:spPr>
            <a:xfrm rot="-8518195">
              <a:off x="5639531" y="1556640"/>
              <a:ext cx="242990" cy="186341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59"/>
            <p:cNvSpPr/>
            <p:nvPr/>
          </p:nvSpPr>
          <p:spPr>
            <a:xfrm rot="-8506274">
              <a:off x="5556727" y="1801179"/>
              <a:ext cx="242888" cy="186476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59"/>
            <p:cNvSpPr/>
            <p:nvPr/>
          </p:nvSpPr>
          <p:spPr>
            <a:xfrm rot="-8545367">
              <a:off x="5488954" y="2063723"/>
              <a:ext cx="243019" cy="186499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59"/>
            <p:cNvSpPr/>
            <p:nvPr/>
          </p:nvSpPr>
          <p:spPr>
            <a:xfrm rot="-8724463">
              <a:off x="5446152" y="2325579"/>
              <a:ext cx="243072" cy="186492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59"/>
            <p:cNvSpPr/>
            <p:nvPr/>
          </p:nvSpPr>
          <p:spPr>
            <a:xfrm rot="-8391553">
              <a:off x="5365771" y="2586382"/>
              <a:ext cx="242916" cy="186490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59"/>
            <p:cNvSpPr/>
            <p:nvPr/>
          </p:nvSpPr>
          <p:spPr>
            <a:xfrm rot="-8388310">
              <a:off x="5282830" y="2803370"/>
              <a:ext cx="243109" cy="186454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59"/>
            <p:cNvSpPr/>
            <p:nvPr/>
          </p:nvSpPr>
          <p:spPr>
            <a:xfrm rot="-8103002">
              <a:off x="5228270" y="3007863"/>
              <a:ext cx="242891" cy="186252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59"/>
            <p:cNvSpPr/>
            <p:nvPr/>
          </p:nvSpPr>
          <p:spPr>
            <a:xfrm rot="-7982952">
              <a:off x="5141843" y="3247662"/>
              <a:ext cx="243032" cy="186376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59"/>
            <p:cNvSpPr/>
            <p:nvPr/>
          </p:nvSpPr>
          <p:spPr>
            <a:xfrm rot="-7829633">
              <a:off x="5021907" y="3463338"/>
              <a:ext cx="243006" cy="186420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59"/>
            <p:cNvSpPr/>
            <p:nvPr/>
          </p:nvSpPr>
          <p:spPr>
            <a:xfrm rot="-7841603">
              <a:off x="4926452" y="3659773"/>
              <a:ext cx="242941" cy="186582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59"/>
            <p:cNvSpPr/>
            <p:nvPr/>
          </p:nvSpPr>
          <p:spPr>
            <a:xfrm rot="-7493259">
              <a:off x="4825356" y="3851831"/>
              <a:ext cx="242845" cy="186417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59"/>
            <p:cNvSpPr/>
            <p:nvPr/>
          </p:nvSpPr>
          <p:spPr>
            <a:xfrm rot="-7660586">
              <a:off x="4694496" y="4072177"/>
              <a:ext cx="242964" cy="186499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59"/>
            <p:cNvSpPr/>
            <p:nvPr/>
          </p:nvSpPr>
          <p:spPr>
            <a:xfrm rot="-7919864">
              <a:off x="4565985" y="4287276"/>
              <a:ext cx="243013" cy="186530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59"/>
            <p:cNvSpPr/>
            <p:nvPr/>
          </p:nvSpPr>
          <p:spPr>
            <a:xfrm rot="-7666541">
              <a:off x="4398275" y="4541451"/>
              <a:ext cx="242910" cy="186499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48" name="Google Shape;448;p59"/>
          <p:cNvSpPr txBox="1"/>
          <p:nvPr/>
        </p:nvSpPr>
        <p:spPr>
          <a:xfrm>
            <a:off x="6218600" y="871625"/>
            <a:ext cx="231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69138"/>
                </a:solidFill>
              </a:rPr>
              <a:t>Boundary = zone of ascent</a:t>
            </a:r>
            <a:endParaRPr>
              <a:solidFill>
                <a:srgbClr val="E69138"/>
              </a:solidFill>
            </a:endParaRPr>
          </a:p>
        </p:txBody>
      </p:sp>
      <p:sp>
        <p:nvSpPr>
          <p:cNvPr id="449" name="Google Shape;449;p59"/>
          <p:cNvSpPr txBox="1"/>
          <p:nvPr/>
        </p:nvSpPr>
        <p:spPr>
          <a:xfrm>
            <a:off x="6218600" y="1147775"/>
            <a:ext cx="259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69138"/>
                </a:solidFill>
              </a:rPr>
              <a:t>Boundary Motion (B) = (20,0)</a:t>
            </a:r>
            <a:endParaRPr>
              <a:solidFill>
                <a:srgbClr val="E69138"/>
              </a:solidFill>
            </a:endParaRPr>
          </a:p>
        </p:txBody>
      </p:sp>
      <p:cxnSp>
        <p:nvCxnSpPr>
          <p:cNvPr id="450" name="Google Shape;450;p59"/>
          <p:cNvCxnSpPr/>
          <p:nvPr/>
        </p:nvCxnSpPr>
        <p:spPr>
          <a:xfrm flipH="1" rot="10800000">
            <a:off x="5561175" y="2668375"/>
            <a:ext cx="1368900" cy="78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51" name="Google Shape;451;p59"/>
          <p:cNvSpPr txBox="1"/>
          <p:nvPr/>
        </p:nvSpPr>
        <p:spPr>
          <a:xfrm>
            <a:off x="5987425" y="2832775"/>
            <a:ext cx="350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storm motion (c) = (20,0)</a:t>
            </a:r>
            <a:endParaRPr>
              <a:solidFill>
                <a:srgbClr val="F3F3F3"/>
              </a:solidFill>
            </a:endParaRPr>
          </a:p>
        </p:txBody>
      </p:sp>
      <p:sp>
        <p:nvSpPr>
          <p:cNvPr id="452" name="Google Shape;452;p59"/>
          <p:cNvSpPr/>
          <p:nvPr/>
        </p:nvSpPr>
        <p:spPr>
          <a:xfrm>
            <a:off x="5329125" y="2273975"/>
            <a:ext cx="409968" cy="8121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59"/>
          <p:cNvSpPr txBox="1"/>
          <p:nvPr/>
        </p:nvSpPr>
        <p:spPr>
          <a:xfrm>
            <a:off x="5277675" y="4253775"/>
            <a:ext cx="193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06666"/>
                </a:solidFill>
              </a:rPr>
              <a:t>Cb = (0,0)</a:t>
            </a:r>
            <a:endParaRPr>
              <a:solidFill>
                <a:srgbClr val="E06666"/>
              </a:solidFill>
            </a:endParaRPr>
          </a:p>
        </p:txBody>
      </p:sp>
      <p:sp>
        <p:nvSpPr>
          <p:cNvPr id="454" name="Google Shape;454;p59"/>
          <p:cNvSpPr txBox="1"/>
          <p:nvPr/>
        </p:nvSpPr>
        <p:spPr>
          <a:xfrm>
            <a:off x="5266100" y="3648550"/>
            <a:ext cx="391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06666"/>
                </a:solidFill>
              </a:rPr>
              <a:t>Boundary-relative storm motion (Cb) =</a:t>
            </a:r>
            <a:r>
              <a:rPr lang="en">
                <a:solidFill>
                  <a:srgbClr val="EA9999"/>
                </a:solidFill>
              </a:rPr>
              <a:t> </a:t>
            </a:r>
            <a:r>
              <a:rPr lang="en">
                <a:solidFill>
                  <a:srgbClr val="EFEFEF"/>
                </a:solidFill>
              </a:rPr>
              <a:t>c</a:t>
            </a:r>
            <a:r>
              <a:rPr lang="en">
                <a:solidFill>
                  <a:srgbClr val="EA9999"/>
                </a:solidFill>
              </a:rPr>
              <a:t> - </a:t>
            </a:r>
            <a:r>
              <a:rPr lang="en">
                <a:solidFill>
                  <a:srgbClr val="E69138"/>
                </a:solidFill>
              </a:rPr>
              <a:t>B</a:t>
            </a:r>
            <a:endParaRPr>
              <a:solidFill>
                <a:srgbClr val="E69138"/>
              </a:solidFill>
            </a:endParaRPr>
          </a:p>
        </p:txBody>
      </p:sp>
      <p:sp>
        <p:nvSpPr>
          <p:cNvPr id="455" name="Google Shape;455;p59"/>
          <p:cNvSpPr txBox="1"/>
          <p:nvPr/>
        </p:nvSpPr>
        <p:spPr>
          <a:xfrm>
            <a:off x="5266100" y="3953350"/>
            <a:ext cx="391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06666"/>
                </a:solidFill>
              </a:rPr>
              <a:t>Cb =</a:t>
            </a:r>
            <a:r>
              <a:rPr lang="en">
                <a:solidFill>
                  <a:srgbClr val="EA9999"/>
                </a:solidFill>
              </a:rPr>
              <a:t> </a:t>
            </a:r>
            <a:r>
              <a:rPr lang="en">
                <a:solidFill>
                  <a:srgbClr val="E06666"/>
                </a:solidFill>
              </a:rPr>
              <a:t>((</a:t>
            </a:r>
            <a:r>
              <a:rPr lang="en">
                <a:solidFill>
                  <a:srgbClr val="EFEFEF"/>
                </a:solidFill>
              </a:rPr>
              <a:t>20- </a:t>
            </a:r>
            <a:r>
              <a:rPr lang="en">
                <a:solidFill>
                  <a:srgbClr val="E69138"/>
                </a:solidFill>
              </a:rPr>
              <a:t>20</a:t>
            </a:r>
            <a:r>
              <a:rPr lang="en">
                <a:solidFill>
                  <a:srgbClr val="E06666"/>
                </a:solidFill>
              </a:rPr>
              <a:t>),</a:t>
            </a:r>
            <a:r>
              <a:rPr lang="en">
                <a:solidFill>
                  <a:srgbClr val="EFEFEF"/>
                </a:solidFill>
              </a:rPr>
              <a:t> </a:t>
            </a:r>
            <a:r>
              <a:rPr lang="en">
                <a:solidFill>
                  <a:srgbClr val="E06666"/>
                </a:solidFill>
              </a:rPr>
              <a:t>(</a:t>
            </a:r>
            <a:r>
              <a:rPr lang="en">
                <a:solidFill>
                  <a:srgbClr val="EFEFEF"/>
                </a:solidFill>
              </a:rPr>
              <a:t>0 -</a:t>
            </a:r>
            <a:r>
              <a:rPr lang="en">
                <a:solidFill>
                  <a:srgbClr val="EA9999"/>
                </a:solidFill>
              </a:rPr>
              <a:t> </a:t>
            </a:r>
            <a:r>
              <a:rPr lang="en">
                <a:solidFill>
                  <a:srgbClr val="E69138"/>
                </a:solidFill>
              </a:rPr>
              <a:t>0</a:t>
            </a:r>
            <a:r>
              <a:rPr lang="en">
                <a:solidFill>
                  <a:srgbClr val="E06666"/>
                </a:solidFill>
              </a:rPr>
              <a:t>))</a:t>
            </a:r>
            <a:endParaRPr>
              <a:solidFill>
                <a:srgbClr val="E06666"/>
              </a:solidFill>
            </a:endParaRPr>
          </a:p>
        </p:txBody>
      </p:sp>
      <p:cxnSp>
        <p:nvCxnSpPr>
          <p:cNvPr id="456" name="Google Shape;456;p59"/>
          <p:cNvCxnSpPr>
            <a:stCxn id="434" idx="2"/>
          </p:cNvCxnSpPr>
          <p:nvPr/>
        </p:nvCxnSpPr>
        <p:spPr>
          <a:xfrm>
            <a:off x="5725977" y="1634608"/>
            <a:ext cx="1227300" cy="19200"/>
          </a:xfrm>
          <a:prstGeom prst="straightConnector1">
            <a:avLst/>
          </a:prstGeom>
          <a:noFill/>
          <a:ln cap="flat" cmpd="sng" w="28575">
            <a:solidFill>
              <a:srgbClr val="7F6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57" name="Google Shape;457;p59"/>
          <p:cNvSpPr txBox="1"/>
          <p:nvPr/>
        </p:nvSpPr>
        <p:spPr>
          <a:xfrm>
            <a:off x="4861200" y="4534975"/>
            <a:ext cx="4511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06666"/>
                </a:solidFill>
              </a:rPr>
              <a:t>Result: Storm remains on boundary; </a:t>
            </a:r>
            <a:endParaRPr>
              <a:solidFill>
                <a:srgbClr val="E0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06666"/>
                </a:solidFill>
              </a:rPr>
              <a:t>Enhances residence time, promotes </a:t>
            </a:r>
            <a:r>
              <a:rPr lang="en" u="sng">
                <a:solidFill>
                  <a:srgbClr val="E06666"/>
                </a:solidFill>
              </a:rPr>
              <a:t>upscale growth</a:t>
            </a:r>
            <a:r>
              <a:rPr lang="en">
                <a:solidFill>
                  <a:srgbClr val="E06666"/>
                </a:solidFill>
              </a:rPr>
              <a:t>!</a:t>
            </a:r>
            <a:endParaRPr>
              <a:solidFill>
                <a:srgbClr val="E06666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0"/>
          <p:cNvSpPr txBox="1"/>
          <p:nvPr/>
        </p:nvSpPr>
        <p:spPr>
          <a:xfrm>
            <a:off x="1298850" y="225125"/>
            <a:ext cx="6546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CCCCCC"/>
                </a:solidFill>
              </a:rPr>
              <a:t>Storm Mode Basics</a:t>
            </a:r>
            <a:endParaRPr b="1" sz="3000">
              <a:solidFill>
                <a:srgbClr val="CCCCCC"/>
              </a:solidFill>
            </a:endParaRPr>
          </a:p>
        </p:txBody>
      </p:sp>
      <p:sp>
        <p:nvSpPr>
          <p:cNvPr id="463" name="Google Shape;463;p60"/>
          <p:cNvSpPr txBox="1"/>
          <p:nvPr/>
        </p:nvSpPr>
        <p:spPr>
          <a:xfrm>
            <a:off x="208825" y="1725150"/>
            <a:ext cx="56463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CCCC"/>
                </a:solidFill>
              </a:rPr>
              <a:t>Consider each of these: </a:t>
            </a:r>
            <a:endParaRPr sz="1800">
              <a:solidFill>
                <a:srgbClr val="CCCC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800"/>
              <a:buAutoNum type="arabicParenR"/>
            </a:pPr>
            <a:r>
              <a:rPr lang="en" sz="1800">
                <a:solidFill>
                  <a:srgbClr val="F1C232"/>
                </a:solidFill>
              </a:rPr>
              <a:t>Boundary-relative storm motion</a:t>
            </a:r>
            <a:endParaRPr sz="1800">
              <a:solidFill>
                <a:srgbClr val="F1C23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Boundary-relative deep-layer shear</a:t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Storm-relative anvil-level winds</a:t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Strength of forcing for ascent</a:t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Strength of capping</a:t>
            </a:r>
            <a:endParaRPr sz="1800">
              <a:solidFill>
                <a:srgbClr val="CCCCCC"/>
              </a:solidFill>
            </a:endParaRPr>
          </a:p>
        </p:txBody>
      </p:sp>
      <p:grpSp>
        <p:nvGrpSpPr>
          <p:cNvPr id="464" name="Google Shape;464;p60"/>
          <p:cNvGrpSpPr/>
          <p:nvPr/>
        </p:nvGrpSpPr>
        <p:grpSpPr>
          <a:xfrm>
            <a:off x="4371530" y="979286"/>
            <a:ext cx="1609763" cy="3808415"/>
            <a:chOff x="4371530" y="979286"/>
            <a:chExt cx="1609763" cy="3808415"/>
          </a:xfrm>
        </p:grpSpPr>
        <p:sp>
          <p:nvSpPr>
            <p:cNvPr id="465" name="Google Shape;465;p60"/>
            <p:cNvSpPr/>
            <p:nvPr/>
          </p:nvSpPr>
          <p:spPr>
            <a:xfrm>
              <a:off x="4392675" y="1005500"/>
              <a:ext cx="1399950" cy="3782200"/>
            </a:xfrm>
            <a:custGeom>
              <a:rect b="b" l="l" r="r" t="t"/>
              <a:pathLst>
                <a:path extrusionOk="0" h="151288" w="55998">
                  <a:moveTo>
                    <a:pt x="55998" y="0"/>
                  </a:moveTo>
                  <a:cubicBezTo>
                    <a:pt x="55276" y="4847"/>
                    <a:pt x="55483" y="13768"/>
                    <a:pt x="51667" y="29082"/>
                  </a:cubicBezTo>
                  <a:cubicBezTo>
                    <a:pt x="47851" y="44397"/>
                    <a:pt x="41715" y="71519"/>
                    <a:pt x="33104" y="91887"/>
                  </a:cubicBezTo>
                  <a:cubicBezTo>
                    <a:pt x="24493" y="112255"/>
                    <a:pt x="5517" y="141388"/>
                    <a:pt x="0" y="151288"/>
                  </a:cubicBezTo>
                </a:path>
              </a:pathLst>
            </a:custGeom>
            <a:noFill/>
            <a:ln cap="flat" cmpd="sng" w="38100">
              <a:solidFill>
                <a:srgbClr val="7F6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66" name="Google Shape;466;p60"/>
            <p:cNvSpPr/>
            <p:nvPr/>
          </p:nvSpPr>
          <p:spPr>
            <a:xfrm rot="-9380779">
              <a:off x="5710985" y="1020161"/>
              <a:ext cx="243016" cy="186450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60"/>
            <p:cNvSpPr/>
            <p:nvPr/>
          </p:nvSpPr>
          <p:spPr>
            <a:xfrm rot="-9001102">
              <a:off x="5687005" y="1288346"/>
              <a:ext cx="243135" cy="186427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60"/>
            <p:cNvSpPr/>
            <p:nvPr/>
          </p:nvSpPr>
          <p:spPr>
            <a:xfrm rot="-8518195">
              <a:off x="5639531" y="1556640"/>
              <a:ext cx="242990" cy="186341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60"/>
            <p:cNvSpPr/>
            <p:nvPr/>
          </p:nvSpPr>
          <p:spPr>
            <a:xfrm rot="-8506274">
              <a:off x="5556727" y="1801179"/>
              <a:ext cx="242888" cy="186476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60"/>
            <p:cNvSpPr/>
            <p:nvPr/>
          </p:nvSpPr>
          <p:spPr>
            <a:xfrm rot="-8545367">
              <a:off x="5488954" y="2063723"/>
              <a:ext cx="243019" cy="186499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60"/>
            <p:cNvSpPr/>
            <p:nvPr/>
          </p:nvSpPr>
          <p:spPr>
            <a:xfrm rot="-8724463">
              <a:off x="5446152" y="2325579"/>
              <a:ext cx="243072" cy="186492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60"/>
            <p:cNvSpPr/>
            <p:nvPr/>
          </p:nvSpPr>
          <p:spPr>
            <a:xfrm rot="-8391553">
              <a:off x="5365771" y="2586382"/>
              <a:ext cx="242916" cy="186490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60"/>
            <p:cNvSpPr/>
            <p:nvPr/>
          </p:nvSpPr>
          <p:spPr>
            <a:xfrm rot="-8388310">
              <a:off x="5282830" y="2803370"/>
              <a:ext cx="243109" cy="186454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60"/>
            <p:cNvSpPr/>
            <p:nvPr/>
          </p:nvSpPr>
          <p:spPr>
            <a:xfrm rot="-8103002">
              <a:off x="5228270" y="3007863"/>
              <a:ext cx="242891" cy="186252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60"/>
            <p:cNvSpPr/>
            <p:nvPr/>
          </p:nvSpPr>
          <p:spPr>
            <a:xfrm rot="-7982952">
              <a:off x="5141843" y="3247662"/>
              <a:ext cx="243032" cy="186376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60"/>
            <p:cNvSpPr/>
            <p:nvPr/>
          </p:nvSpPr>
          <p:spPr>
            <a:xfrm rot="-7829633">
              <a:off x="5021907" y="3463338"/>
              <a:ext cx="243006" cy="186420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60"/>
            <p:cNvSpPr/>
            <p:nvPr/>
          </p:nvSpPr>
          <p:spPr>
            <a:xfrm rot="-7841603">
              <a:off x="4926452" y="3659773"/>
              <a:ext cx="242941" cy="186582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60"/>
            <p:cNvSpPr/>
            <p:nvPr/>
          </p:nvSpPr>
          <p:spPr>
            <a:xfrm rot="-7493259">
              <a:off x="4825356" y="3851831"/>
              <a:ext cx="242845" cy="186417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60"/>
            <p:cNvSpPr/>
            <p:nvPr/>
          </p:nvSpPr>
          <p:spPr>
            <a:xfrm rot="-7660586">
              <a:off x="4694496" y="4072177"/>
              <a:ext cx="242964" cy="186499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60"/>
            <p:cNvSpPr/>
            <p:nvPr/>
          </p:nvSpPr>
          <p:spPr>
            <a:xfrm rot="-7919864">
              <a:off x="4565985" y="4287276"/>
              <a:ext cx="243013" cy="186530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60"/>
            <p:cNvSpPr/>
            <p:nvPr/>
          </p:nvSpPr>
          <p:spPr>
            <a:xfrm rot="-7666541">
              <a:off x="4398275" y="4541451"/>
              <a:ext cx="242910" cy="186499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2" name="Google Shape;482;p60"/>
          <p:cNvSpPr txBox="1"/>
          <p:nvPr/>
        </p:nvSpPr>
        <p:spPr>
          <a:xfrm>
            <a:off x="6218600" y="871625"/>
            <a:ext cx="231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69138"/>
                </a:solidFill>
              </a:rPr>
              <a:t>Boundary = zone of ascent</a:t>
            </a:r>
            <a:endParaRPr>
              <a:solidFill>
                <a:srgbClr val="E69138"/>
              </a:solidFill>
            </a:endParaRPr>
          </a:p>
        </p:txBody>
      </p:sp>
      <p:sp>
        <p:nvSpPr>
          <p:cNvPr id="483" name="Google Shape;483;p60"/>
          <p:cNvSpPr txBox="1"/>
          <p:nvPr/>
        </p:nvSpPr>
        <p:spPr>
          <a:xfrm>
            <a:off x="6218600" y="1147775"/>
            <a:ext cx="259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69138"/>
                </a:solidFill>
              </a:rPr>
              <a:t>Boundary Motion (B) = (20,20)</a:t>
            </a:r>
            <a:endParaRPr>
              <a:solidFill>
                <a:srgbClr val="E69138"/>
              </a:solidFill>
            </a:endParaRPr>
          </a:p>
        </p:txBody>
      </p:sp>
      <p:cxnSp>
        <p:nvCxnSpPr>
          <p:cNvPr id="484" name="Google Shape;484;p60"/>
          <p:cNvCxnSpPr/>
          <p:nvPr/>
        </p:nvCxnSpPr>
        <p:spPr>
          <a:xfrm flipH="1" rot="10800000">
            <a:off x="5561175" y="1852975"/>
            <a:ext cx="586800" cy="8232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85" name="Google Shape;485;p60"/>
          <p:cNvSpPr txBox="1"/>
          <p:nvPr/>
        </p:nvSpPr>
        <p:spPr>
          <a:xfrm>
            <a:off x="5987425" y="2832775"/>
            <a:ext cx="350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storm motion (c) = (10,10)</a:t>
            </a:r>
            <a:endParaRPr>
              <a:solidFill>
                <a:srgbClr val="F3F3F3"/>
              </a:solidFill>
            </a:endParaRPr>
          </a:p>
        </p:txBody>
      </p:sp>
      <p:sp>
        <p:nvSpPr>
          <p:cNvPr id="486" name="Google Shape;486;p60"/>
          <p:cNvSpPr/>
          <p:nvPr/>
        </p:nvSpPr>
        <p:spPr>
          <a:xfrm>
            <a:off x="5329125" y="2273975"/>
            <a:ext cx="409968" cy="8121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60"/>
          <p:cNvSpPr txBox="1"/>
          <p:nvPr/>
        </p:nvSpPr>
        <p:spPr>
          <a:xfrm>
            <a:off x="5277675" y="4253775"/>
            <a:ext cx="193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06666"/>
                </a:solidFill>
              </a:rPr>
              <a:t>Cb = (-10,-10)</a:t>
            </a:r>
            <a:endParaRPr>
              <a:solidFill>
                <a:srgbClr val="E06666"/>
              </a:solidFill>
            </a:endParaRPr>
          </a:p>
        </p:txBody>
      </p:sp>
      <p:sp>
        <p:nvSpPr>
          <p:cNvPr id="488" name="Google Shape;488;p60"/>
          <p:cNvSpPr txBox="1"/>
          <p:nvPr/>
        </p:nvSpPr>
        <p:spPr>
          <a:xfrm>
            <a:off x="5266100" y="3648550"/>
            <a:ext cx="391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06666"/>
                </a:solidFill>
              </a:rPr>
              <a:t>Boundary-relative storm motion (Cb) =</a:t>
            </a:r>
            <a:r>
              <a:rPr lang="en">
                <a:solidFill>
                  <a:srgbClr val="EA9999"/>
                </a:solidFill>
              </a:rPr>
              <a:t> </a:t>
            </a:r>
            <a:r>
              <a:rPr lang="en">
                <a:solidFill>
                  <a:srgbClr val="EFEFEF"/>
                </a:solidFill>
              </a:rPr>
              <a:t>c</a:t>
            </a:r>
            <a:r>
              <a:rPr lang="en">
                <a:solidFill>
                  <a:srgbClr val="EA9999"/>
                </a:solidFill>
              </a:rPr>
              <a:t> - </a:t>
            </a:r>
            <a:r>
              <a:rPr lang="en">
                <a:solidFill>
                  <a:srgbClr val="E69138"/>
                </a:solidFill>
              </a:rPr>
              <a:t>B</a:t>
            </a:r>
            <a:endParaRPr>
              <a:solidFill>
                <a:srgbClr val="E69138"/>
              </a:solidFill>
            </a:endParaRPr>
          </a:p>
        </p:txBody>
      </p:sp>
      <p:sp>
        <p:nvSpPr>
          <p:cNvPr id="489" name="Google Shape;489;p60"/>
          <p:cNvSpPr txBox="1"/>
          <p:nvPr/>
        </p:nvSpPr>
        <p:spPr>
          <a:xfrm>
            <a:off x="5266100" y="3953350"/>
            <a:ext cx="391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06666"/>
                </a:solidFill>
              </a:rPr>
              <a:t>Cb =</a:t>
            </a:r>
            <a:r>
              <a:rPr lang="en">
                <a:solidFill>
                  <a:srgbClr val="EA9999"/>
                </a:solidFill>
              </a:rPr>
              <a:t> </a:t>
            </a:r>
            <a:r>
              <a:rPr lang="en">
                <a:solidFill>
                  <a:srgbClr val="E06666"/>
                </a:solidFill>
              </a:rPr>
              <a:t>((</a:t>
            </a:r>
            <a:r>
              <a:rPr lang="en">
                <a:solidFill>
                  <a:srgbClr val="EFEFEF"/>
                </a:solidFill>
              </a:rPr>
              <a:t>10- </a:t>
            </a:r>
            <a:r>
              <a:rPr lang="en">
                <a:solidFill>
                  <a:srgbClr val="E69138"/>
                </a:solidFill>
              </a:rPr>
              <a:t>20</a:t>
            </a:r>
            <a:r>
              <a:rPr lang="en">
                <a:solidFill>
                  <a:srgbClr val="E06666"/>
                </a:solidFill>
              </a:rPr>
              <a:t>),</a:t>
            </a:r>
            <a:r>
              <a:rPr lang="en">
                <a:solidFill>
                  <a:srgbClr val="EFEFEF"/>
                </a:solidFill>
              </a:rPr>
              <a:t> </a:t>
            </a:r>
            <a:r>
              <a:rPr lang="en">
                <a:solidFill>
                  <a:srgbClr val="E06666"/>
                </a:solidFill>
              </a:rPr>
              <a:t>(</a:t>
            </a:r>
            <a:r>
              <a:rPr lang="en">
                <a:solidFill>
                  <a:srgbClr val="F3F3F3"/>
                </a:solidFill>
              </a:rPr>
              <a:t>1</a:t>
            </a:r>
            <a:r>
              <a:rPr lang="en">
                <a:solidFill>
                  <a:srgbClr val="EFEFEF"/>
                </a:solidFill>
              </a:rPr>
              <a:t>0 -</a:t>
            </a:r>
            <a:r>
              <a:rPr lang="en">
                <a:solidFill>
                  <a:srgbClr val="EA9999"/>
                </a:solidFill>
              </a:rPr>
              <a:t> </a:t>
            </a:r>
            <a:r>
              <a:rPr lang="en">
                <a:solidFill>
                  <a:srgbClr val="E69138"/>
                </a:solidFill>
              </a:rPr>
              <a:t>20</a:t>
            </a:r>
            <a:r>
              <a:rPr lang="en">
                <a:solidFill>
                  <a:srgbClr val="E06666"/>
                </a:solidFill>
              </a:rPr>
              <a:t>))</a:t>
            </a:r>
            <a:endParaRPr>
              <a:solidFill>
                <a:srgbClr val="E06666"/>
              </a:solidFill>
            </a:endParaRPr>
          </a:p>
        </p:txBody>
      </p:sp>
      <p:sp>
        <p:nvSpPr>
          <p:cNvPr id="490" name="Google Shape;490;p60"/>
          <p:cNvSpPr txBox="1"/>
          <p:nvPr/>
        </p:nvSpPr>
        <p:spPr>
          <a:xfrm>
            <a:off x="4632600" y="4534975"/>
            <a:ext cx="4511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06666"/>
                </a:solidFill>
              </a:rPr>
              <a:t>Result: Storm motion behind boundary; </a:t>
            </a:r>
            <a:endParaRPr>
              <a:solidFill>
                <a:srgbClr val="E0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06666"/>
                </a:solidFill>
              </a:rPr>
              <a:t>Enhances residence time, promotes </a:t>
            </a:r>
            <a:r>
              <a:rPr lang="en" u="sng">
                <a:solidFill>
                  <a:srgbClr val="E06666"/>
                </a:solidFill>
              </a:rPr>
              <a:t>upscale growth</a:t>
            </a:r>
            <a:r>
              <a:rPr lang="en">
                <a:solidFill>
                  <a:srgbClr val="E06666"/>
                </a:solidFill>
              </a:rPr>
              <a:t>!</a:t>
            </a:r>
            <a:endParaRPr>
              <a:solidFill>
                <a:srgbClr val="E06666"/>
              </a:solidFill>
            </a:endParaRPr>
          </a:p>
        </p:txBody>
      </p:sp>
      <p:cxnSp>
        <p:nvCxnSpPr>
          <p:cNvPr id="491" name="Google Shape;491;p60"/>
          <p:cNvCxnSpPr/>
          <p:nvPr/>
        </p:nvCxnSpPr>
        <p:spPr>
          <a:xfrm flipH="1" rot="10800000">
            <a:off x="5541825" y="1532775"/>
            <a:ext cx="1532400" cy="1116900"/>
          </a:xfrm>
          <a:prstGeom prst="straightConnector1">
            <a:avLst/>
          </a:prstGeom>
          <a:noFill/>
          <a:ln cap="flat" cmpd="sng" w="28575">
            <a:solidFill>
              <a:srgbClr val="7F6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2" name="Google Shape;492;p60"/>
          <p:cNvCxnSpPr/>
          <p:nvPr/>
        </p:nvCxnSpPr>
        <p:spPr>
          <a:xfrm flipH="1">
            <a:off x="6182625" y="1549975"/>
            <a:ext cx="883200" cy="285900"/>
          </a:xfrm>
          <a:prstGeom prst="straightConnector1">
            <a:avLst/>
          </a:prstGeom>
          <a:noFill/>
          <a:ln cap="flat" cmpd="sng" w="28575">
            <a:solidFill>
              <a:srgbClr val="E06666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61"/>
          <p:cNvPicPr preferRelativeResize="0"/>
          <p:nvPr/>
        </p:nvPicPr>
        <p:blipFill rotWithShape="1">
          <a:blip r:embed="rId3">
            <a:alphaModFix/>
          </a:blip>
          <a:srcRect b="0" l="12943" r="18969" t="0"/>
          <a:stretch/>
        </p:blipFill>
        <p:spPr>
          <a:xfrm>
            <a:off x="4330662" y="1386675"/>
            <a:ext cx="4438026" cy="3666199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61"/>
          <p:cNvSpPr txBox="1"/>
          <p:nvPr/>
        </p:nvSpPr>
        <p:spPr>
          <a:xfrm>
            <a:off x="1298850" y="225125"/>
            <a:ext cx="6546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CCCCCC"/>
                </a:solidFill>
              </a:rPr>
              <a:t>Storm Mode Basics</a:t>
            </a:r>
            <a:endParaRPr b="1" sz="3000">
              <a:solidFill>
                <a:srgbClr val="CCCCCC"/>
              </a:solidFill>
            </a:endParaRPr>
          </a:p>
        </p:txBody>
      </p:sp>
      <p:sp>
        <p:nvSpPr>
          <p:cNvPr id="499" name="Google Shape;499;p61"/>
          <p:cNvSpPr txBox="1"/>
          <p:nvPr/>
        </p:nvSpPr>
        <p:spPr>
          <a:xfrm>
            <a:off x="208825" y="1725150"/>
            <a:ext cx="56463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CCCC"/>
                </a:solidFill>
              </a:rPr>
              <a:t>Consider each of these: </a:t>
            </a:r>
            <a:endParaRPr sz="1800">
              <a:solidFill>
                <a:srgbClr val="CCCC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AutoNum type="arabicParenR"/>
            </a:pPr>
            <a:r>
              <a:rPr lang="en" sz="1800">
                <a:solidFill>
                  <a:srgbClr val="D9D9D9"/>
                </a:solidFill>
              </a:rPr>
              <a:t>Boundary-relative storm motion</a:t>
            </a:r>
            <a:endParaRPr sz="1800">
              <a:solidFill>
                <a:srgbClr val="D9D9D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800"/>
              <a:buAutoNum type="arabicParenR"/>
            </a:pPr>
            <a:r>
              <a:rPr lang="en" sz="1800">
                <a:solidFill>
                  <a:srgbClr val="F1C232"/>
                </a:solidFill>
              </a:rPr>
              <a:t>Boundary-relative deep-layer shear</a:t>
            </a:r>
            <a:endParaRPr sz="1800">
              <a:solidFill>
                <a:srgbClr val="F1C23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Storm-relative anvil-level winds</a:t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Strength of forcing for ascent</a:t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Strength of capping</a:t>
            </a:r>
            <a:endParaRPr sz="1800">
              <a:solidFill>
                <a:srgbClr val="CCCCCC"/>
              </a:solidFill>
            </a:endParaRPr>
          </a:p>
        </p:txBody>
      </p:sp>
      <p:sp>
        <p:nvSpPr>
          <p:cNvPr id="500" name="Google Shape;500;p61"/>
          <p:cNvSpPr txBox="1"/>
          <p:nvPr/>
        </p:nvSpPr>
        <p:spPr>
          <a:xfrm>
            <a:off x="3420350" y="765475"/>
            <a:ext cx="54846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u="sng">
                <a:solidFill>
                  <a:srgbClr val="D9D9D9"/>
                </a:solidFill>
              </a:rPr>
              <a:t>Downshear Pressure Perturbation</a:t>
            </a:r>
            <a:endParaRPr sz="2700" u="sng">
              <a:solidFill>
                <a:srgbClr val="D9D9D9"/>
              </a:solidFill>
            </a:endParaRPr>
          </a:p>
        </p:txBody>
      </p:sp>
      <p:cxnSp>
        <p:nvCxnSpPr>
          <p:cNvPr id="501" name="Google Shape;501;p61"/>
          <p:cNvCxnSpPr/>
          <p:nvPr/>
        </p:nvCxnSpPr>
        <p:spPr>
          <a:xfrm>
            <a:off x="3389950" y="1872075"/>
            <a:ext cx="2104200" cy="29700"/>
          </a:xfrm>
          <a:prstGeom prst="straightConnector1">
            <a:avLst/>
          </a:prstGeom>
          <a:noFill/>
          <a:ln cap="flat" cmpd="sng" w="76200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02" name="Google Shape;502;p61"/>
          <p:cNvSpPr txBox="1"/>
          <p:nvPr/>
        </p:nvSpPr>
        <p:spPr>
          <a:xfrm>
            <a:off x="3159050" y="1312700"/>
            <a:ext cx="2363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9900"/>
                </a:solidFill>
              </a:rPr>
              <a:t>Effective BWD Vector</a:t>
            </a:r>
            <a:endParaRPr sz="1700">
              <a:solidFill>
                <a:srgbClr val="FF9900"/>
              </a:solidFill>
            </a:endParaRPr>
          </a:p>
        </p:txBody>
      </p:sp>
      <p:sp>
        <p:nvSpPr>
          <p:cNvPr id="503" name="Google Shape;503;p61"/>
          <p:cNvSpPr txBox="1"/>
          <p:nvPr/>
        </p:nvSpPr>
        <p:spPr>
          <a:xfrm>
            <a:off x="4038600" y="2741475"/>
            <a:ext cx="1818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06666"/>
                </a:solidFill>
              </a:rPr>
              <a:t>Convergence </a:t>
            </a:r>
            <a:endParaRPr>
              <a:solidFill>
                <a:srgbClr val="E066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06666"/>
                </a:solidFill>
              </a:rPr>
              <a:t>(high pressure perturbation)</a:t>
            </a:r>
            <a:endParaRPr>
              <a:solidFill>
                <a:srgbClr val="E06666"/>
              </a:solidFill>
            </a:endParaRPr>
          </a:p>
        </p:txBody>
      </p:sp>
      <p:sp>
        <p:nvSpPr>
          <p:cNvPr id="504" name="Google Shape;504;p61"/>
          <p:cNvSpPr txBox="1"/>
          <p:nvPr/>
        </p:nvSpPr>
        <p:spPr>
          <a:xfrm>
            <a:off x="7315200" y="2741475"/>
            <a:ext cx="1818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6D7A8"/>
                </a:solidFill>
              </a:rPr>
              <a:t>Divergence</a:t>
            </a:r>
            <a:endParaRPr>
              <a:solidFill>
                <a:srgbClr val="B6D7A8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6D7A8"/>
                </a:solidFill>
              </a:rPr>
              <a:t>(low pressure perturbation)</a:t>
            </a:r>
            <a:endParaRPr>
              <a:solidFill>
                <a:srgbClr val="B6D7A8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62"/>
          <p:cNvPicPr preferRelativeResize="0"/>
          <p:nvPr/>
        </p:nvPicPr>
        <p:blipFill rotWithShape="1">
          <a:blip r:embed="rId3">
            <a:alphaModFix/>
          </a:blip>
          <a:srcRect b="0" l="12943" r="18969" t="0"/>
          <a:stretch/>
        </p:blipFill>
        <p:spPr>
          <a:xfrm>
            <a:off x="4330662" y="1386675"/>
            <a:ext cx="4438026" cy="3666199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62"/>
          <p:cNvSpPr txBox="1"/>
          <p:nvPr/>
        </p:nvSpPr>
        <p:spPr>
          <a:xfrm>
            <a:off x="1298850" y="225125"/>
            <a:ext cx="6546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CCCCCC"/>
                </a:solidFill>
              </a:rPr>
              <a:t>Storm Mode Basics</a:t>
            </a:r>
            <a:endParaRPr b="1" sz="3000">
              <a:solidFill>
                <a:srgbClr val="CCCCCC"/>
              </a:solidFill>
            </a:endParaRPr>
          </a:p>
        </p:txBody>
      </p:sp>
      <p:sp>
        <p:nvSpPr>
          <p:cNvPr id="511" name="Google Shape;511;p62"/>
          <p:cNvSpPr txBox="1"/>
          <p:nvPr/>
        </p:nvSpPr>
        <p:spPr>
          <a:xfrm>
            <a:off x="208825" y="1725150"/>
            <a:ext cx="56463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CCCC"/>
                </a:solidFill>
              </a:rPr>
              <a:t>Consider each of these: </a:t>
            </a:r>
            <a:endParaRPr sz="1800">
              <a:solidFill>
                <a:srgbClr val="CCCC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AutoNum type="arabicParenR"/>
            </a:pPr>
            <a:r>
              <a:rPr lang="en" sz="1800">
                <a:solidFill>
                  <a:srgbClr val="D9D9D9"/>
                </a:solidFill>
              </a:rPr>
              <a:t>Boundary-relative storm motion</a:t>
            </a:r>
            <a:endParaRPr sz="1800">
              <a:solidFill>
                <a:srgbClr val="D9D9D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800"/>
              <a:buAutoNum type="arabicParenR"/>
            </a:pPr>
            <a:r>
              <a:rPr lang="en" sz="1800">
                <a:solidFill>
                  <a:srgbClr val="F1C232"/>
                </a:solidFill>
              </a:rPr>
              <a:t>Boundary-relative deep-layer shear</a:t>
            </a:r>
            <a:endParaRPr sz="1800">
              <a:solidFill>
                <a:srgbClr val="F1C23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Storm-relative anvil-level winds</a:t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Strength of forcing for ascent</a:t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Strength of capping</a:t>
            </a:r>
            <a:endParaRPr sz="1800">
              <a:solidFill>
                <a:srgbClr val="CCCCCC"/>
              </a:solidFill>
            </a:endParaRPr>
          </a:p>
        </p:txBody>
      </p:sp>
      <p:sp>
        <p:nvSpPr>
          <p:cNvPr id="512" name="Google Shape;512;p62"/>
          <p:cNvSpPr txBox="1"/>
          <p:nvPr/>
        </p:nvSpPr>
        <p:spPr>
          <a:xfrm>
            <a:off x="3420350" y="765475"/>
            <a:ext cx="54846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u="sng">
                <a:solidFill>
                  <a:srgbClr val="D9D9D9"/>
                </a:solidFill>
              </a:rPr>
              <a:t>Downshear Pressure Perturbation</a:t>
            </a:r>
            <a:endParaRPr sz="2700" u="sng">
              <a:solidFill>
                <a:srgbClr val="D9D9D9"/>
              </a:solidFill>
            </a:endParaRPr>
          </a:p>
        </p:txBody>
      </p:sp>
      <p:cxnSp>
        <p:nvCxnSpPr>
          <p:cNvPr id="513" name="Google Shape;513;p62"/>
          <p:cNvCxnSpPr/>
          <p:nvPr/>
        </p:nvCxnSpPr>
        <p:spPr>
          <a:xfrm>
            <a:off x="3389950" y="1872075"/>
            <a:ext cx="2104200" cy="29700"/>
          </a:xfrm>
          <a:prstGeom prst="straightConnector1">
            <a:avLst/>
          </a:prstGeom>
          <a:noFill/>
          <a:ln cap="flat" cmpd="sng" w="76200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14" name="Google Shape;514;p62"/>
          <p:cNvSpPr txBox="1"/>
          <p:nvPr/>
        </p:nvSpPr>
        <p:spPr>
          <a:xfrm>
            <a:off x="3159050" y="1312700"/>
            <a:ext cx="2363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9900"/>
                </a:solidFill>
              </a:rPr>
              <a:t>Effective BWD Vector</a:t>
            </a:r>
            <a:endParaRPr sz="1700">
              <a:solidFill>
                <a:srgbClr val="FF9900"/>
              </a:solidFill>
            </a:endParaRPr>
          </a:p>
        </p:txBody>
      </p:sp>
      <p:sp>
        <p:nvSpPr>
          <p:cNvPr id="515" name="Google Shape;515;p62"/>
          <p:cNvSpPr txBox="1"/>
          <p:nvPr/>
        </p:nvSpPr>
        <p:spPr>
          <a:xfrm>
            <a:off x="4038600" y="2741475"/>
            <a:ext cx="1818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06666"/>
                </a:solidFill>
              </a:rPr>
              <a:t>Convergence </a:t>
            </a:r>
            <a:endParaRPr>
              <a:solidFill>
                <a:srgbClr val="E066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06666"/>
                </a:solidFill>
              </a:rPr>
              <a:t>(high pressure perturbation)</a:t>
            </a:r>
            <a:endParaRPr>
              <a:solidFill>
                <a:srgbClr val="E06666"/>
              </a:solidFill>
            </a:endParaRPr>
          </a:p>
        </p:txBody>
      </p:sp>
      <p:sp>
        <p:nvSpPr>
          <p:cNvPr id="516" name="Google Shape;516;p62"/>
          <p:cNvSpPr txBox="1"/>
          <p:nvPr/>
        </p:nvSpPr>
        <p:spPr>
          <a:xfrm>
            <a:off x="7315200" y="2741475"/>
            <a:ext cx="1818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6D7A8"/>
                </a:solidFill>
              </a:rPr>
              <a:t>Divergence</a:t>
            </a:r>
            <a:endParaRPr>
              <a:solidFill>
                <a:srgbClr val="B6D7A8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6D7A8"/>
                </a:solidFill>
              </a:rPr>
              <a:t>(low pressure perturbation)</a:t>
            </a:r>
            <a:endParaRPr>
              <a:solidFill>
                <a:srgbClr val="B6D7A8"/>
              </a:solidFill>
            </a:endParaRPr>
          </a:p>
        </p:txBody>
      </p:sp>
      <p:cxnSp>
        <p:nvCxnSpPr>
          <p:cNvPr id="517" name="Google Shape;517;p62"/>
          <p:cNvCxnSpPr/>
          <p:nvPr/>
        </p:nvCxnSpPr>
        <p:spPr>
          <a:xfrm>
            <a:off x="4947750" y="3572775"/>
            <a:ext cx="0" cy="600900"/>
          </a:xfrm>
          <a:prstGeom prst="straightConnector1">
            <a:avLst/>
          </a:prstGeom>
          <a:noFill/>
          <a:ln cap="flat" cmpd="sng" w="38100">
            <a:solidFill>
              <a:srgbClr val="E0666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18" name="Google Shape;518;p62"/>
          <p:cNvSpPr txBox="1"/>
          <p:nvPr/>
        </p:nvSpPr>
        <p:spPr>
          <a:xfrm>
            <a:off x="4038600" y="4189275"/>
            <a:ext cx="1818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06666"/>
                </a:solidFill>
              </a:rPr>
              <a:t>Induced </a:t>
            </a:r>
            <a:endParaRPr>
              <a:solidFill>
                <a:srgbClr val="E066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06666"/>
                </a:solidFill>
              </a:rPr>
              <a:t>subsidence</a:t>
            </a:r>
            <a:endParaRPr>
              <a:solidFill>
                <a:srgbClr val="E06666"/>
              </a:solidFill>
            </a:endParaRPr>
          </a:p>
        </p:txBody>
      </p:sp>
      <p:sp>
        <p:nvSpPr>
          <p:cNvPr id="519" name="Google Shape;519;p62"/>
          <p:cNvSpPr txBox="1"/>
          <p:nvPr/>
        </p:nvSpPr>
        <p:spPr>
          <a:xfrm>
            <a:off x="7315200" y="4189275"/>
            <a:ext cx="1818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6D7A8"/>
                </a:solidFill>
              </a:rPr>
              <a:t>Induced </a:t>
            </a:r>
            <a:endParaRPr>
              <a:solidFill>
                <a:srgbClr val="B6D7A8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6D7A8"/>
                </a:solidFill>
              </a:rPr>
              <a:t>ascent</a:t>
            </a:r>
            <a:endParaRPr>
              <a:solidFill>
                <a:srgbClr val="B6D7A8"/>
              </a:solidFill>
            </a:endParaRPr>
          </a:p>
        </p:txBody>
      </p:sp>
      <p:cxnSp>
        <p:nvCxnSpPr>
          <p:cNvPr id="520" name="Google Shape;520;p62"/>
          <p:cNvCxnSpPr>
            <a:stCxn id="519" idx="0"/>
          </p:cNvCxnSpPr>
          <p:nvPr/>
        </p:nvCxnSpPr>
        <p:spPr>
          <a:xfrm rot="10800000">
            <a:off x="8224350" y="3572775"/>
            <a:ext cx="0" cy="616500"/>
          </a:xfrm>
          <a:prstGeom prst="straightConnector1">
            <a:avLst/>
          </a:prstGeom>
          <a:noFill/>
          <a:ln cap="flat" cmpd="sng" w="38100">
            <a:solidFill>
              <a:srgbClr val="B6D7A8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63"/>
          <p:cNvSpPr txBox="1"/>
          <p:nvPr/>
        </p:nvSpPr>
        <p:spPr>
          <a:xfrm>
            <a:off x="1298850" y="225125"/>
            <a:ext cx="6546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CCCCCC"/>
                </a:solidFill>
              </a:rPr>
              <a:t>Storm Mode Basics</a:t>
            </a:r>
            <a:endParaRPr b="1" sz="3000">
              <a:solidFill>
                <a:srgbClr val="CCCCCC"/>
              </a:solidFill>
            </a:endParaRPr>
          </a:p>
        </p:txBody>
      </p:sp>
      <p:sp>
        <p:nvSpPr>
          <p:cNvPr id="526" name="Google Shape;526;p63"/>
          <p:cNvSpPr txBox="1"/>
          <p:nvPr/>
        </p:nvSpPr>
        <p:spPr>
          <a:xfrm>
            <a:off x="208825" y="1725150"/>
            <a:ext cx="56463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CCCC"/>
                </a:solidFill>
              </a:rPr>
              <a:t>Consider each of these: </a:t>
            </a:r>
            <a:endParaRPr sz="1800">
              <a:solidFill>
                <a:srgbClr val="CCCC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AutoNum type="arabicParenR"/>
            </a:pPr>
            <a:r>
              <a:rPr lang="en" sz="1800">
                <a:solidFill>
                  <a:srgbClr val="D9D9D9"/>
                </a:solidFill>
              </a:rPr>
              <a:t>Boundary-relative storm motion</a:t>
            </a:r>
            <a:endParaRPr sz="1800">
              <a:solidFill>
                <a:srgbClr val="D9D9D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800"/>
              <a:buAutoNum type="arabicParenR"/>
            </a:pPr>
            <a:r>
              <a:rPr lang="en" sz="1800">
                <a:solidFill>
                  <a:srgbClr val="F1C232"/>
                </a:solidFill>
              </a:rPr>
              <a:t>Boundary-relative deep-layer shear</a:t>
            </a:r>
            <a:endParaRPr sz="1800">
              <a:solidFill>
                <a:srgbClr val="F1C23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Storm-relative anvil-level winds</a:t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Strength of forcing for ascent</a:t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Strength of capping</a:t>
            </a:r>
            <a:endParaRPr sz="1800">
              <a:solidFill>
                <a:srgbClr val="CCCCCC"/>
              </a:solidFill>
            </a:endParaRPr>
          </a:p>
        </p:txBody>
      </p:sp>
      <p:grpSp>
        <p:nvGrpSpPr>
          <p:cNvPr id="527" name="Google Shape;527;p63"/>
          <p:cNvGrpSpPr/>
          <p:nvPr/>
        </p:nvGrpSpPr>
        <p:grpSpPr>
          <a:xfrm>
            <a:off x="4371530" y="979286"/>
            <a:ext cx="1609763" cy="3808415"/>
            <a:chOff x="4371530" y="979286"/>
            <a:chExt cx="1609763" cy="3808415"/>
          </a:xfrm>
        </p:grpSpPr>
        <p:sp>
          <p:nvSpPr>
            <p:cNvPr id="528" name="Google Shape;528;p63"/>
            <p:cNvSpPr/>
            <p:nvPr/>
          </p:nvSpPr>
          <p:spPr>
            <a:xfrm>
              <a:off x="4392675" y="1005500"/>
              <a:ext cx="1399950" cy="3782200"/>
            </a:xfrm>
            <a:custGeom>
              <a:rect b="b" l="l" r="r" t="t"/>
              <a:pathLst>
                <a:path extrusionOk="0" h="151288" w="55998">
                  <a:moveTo>
                    <a:pt x="55998" y="0"/>
                  </a:moveTo>
                  <a:cubicBezTo>
                    <a:pt x="55276" y="4847"/>
                    <a:pt x="55483" y="13768"/>
                    <a:pt x="51667" y="29082"/>
                  </a:cubicBezTo>
                  <a:cubicBezTo>
                    <a:pt x="47851" y="44397"/>
                    <a:pt x="41715" y="71519"/>
                    <a:pt x="33104" y="91887"/>
                  </a:cubicBezTo>
                  <a:cubicBezTo>
                    <a:pt x="24493" y="112255"/>
                    <a:pt x="5517" y="141388"/>
                    <a:pt x="0" y="151288"/>
                  </a:cubicBezTo>
                </a:path>
              </a:pathLst>
            </a:custGeom>
            <a:noFill/>
            <a:ln cap="flat" cmpd="sng" w="38100">
              <a:solidFill>
                <a:srgbClr val="7F6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529" name="Google Shape;529;p63"/>
            <p:cNvSpPr/>
            <p:nvPr/>
          </p:nvSpPr>
          <p:spPr>
            <a:xfrm rot="-9380779">
              <a:off x="5710985" y="1020161"/>
              <a:ext cx="243016" cy="186450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63"/>
            <p:cNvSpPr/>
            <p:nvPr/>
          </p:nvSpPr>
          <p:spPr>
            <a:xfrm rot="-9001102">
              <a:off x="5687005" y="1288346"/>
              <a:ext cx="243135" cy="186427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63"/>
            <p:cNvSpPr/>
            <p:nvPr/>
          </p:nvSpPr>
          <p:spPr>
            <a:xfrm rot="-8518195">
              <a:off x="5639531" y="1556640"/>
              <a:ext cx="242990" cy="186341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63"/>
            <p:cNvSpPr/>
            <p:nvPr/>
          </p:nvSpPr>
          <p:spPr>
            <a:xfrm rot="-8506274">
              <a:off x="5556727" y="1801179"/>
              <a:ext cx="242888" cy="186476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63"/>
            <p:cNvSpPr/>
            <p:nvPr/>
          </p:nvSpPr>
          <p:spPr>
            <a:xfrm rot="-8545367">
              <a:off x="5488954" y="2063723"/>
              <a:ext cx="243019" cy="186499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63"/>
            <p:cNvSpPr/>
            <p:nvPr/>
          </p:nvSpPr>
          <p:spPr>
            <a:xfrm rot="-8724463">
              <a:off x="5446152" y="2325579"/>
              <a:ext cx="243072" cy="186492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63"/>
            <p:cNvSpPr/>
            <p:nvPr/>
          </p:nvSpPr>
          <p:spPr>
            <a:xfrm rot="-8391553">
              <a:off x="5365771" y="2586382"/>
              <a:ext cx="242916" cy="186490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63"/>
            <p:cNvSpPr/>
            <p:nvPr/>
          </p:nvSpPr>
          <p:spPr>
            <a:xfrm rot="-8388310">
              <a:off x="5282830" y="2803370"/>
              <a:ext cx="243109" cy="186454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63"/>
            <p:cNvSpPr/>
            <p:nvPr/>
          </p:nvSpPr>
          <p:spPr>
            <a:xfrm rot="-8103002">
              <a:off x="5228270" y="3007863"/>
              <a:ext cx="242891" cy="186252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63"/>
            <p:cNvSpPr/>
            <p:nvPr/>
          </p:nvSpPr>
          <p:spPr>
            <a:xfrm rot="-7982952">
              <a:off x="5141843" y="3247662"/>
              <a:ext cx="243032" cy="186376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63"/>
            <p:cNvSpPr/>
            <p:nvPr/>
          </p:nvSpPr>
          <p:spPr>
            <a:xfrm rot="-7829633">
              <a:off x="5021907" y="3463338"/>
              <a:ext cx="243006" cy="186420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63"/>
            <p:cNvSpPr/>
            <p:nvPr/>
          </p:nvSpPr>
          <p:spPr>
            <a:xfrm rot="-7841603">
              <a:off x="4926452" y="3659773"/>
              <a:ext cx="242941" cy="186582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63"/>
            <p:cNvSpPr/>
            <p:nvPr/>
          </p:nvSpPr>
          <p:spPr>
            <a:xfrm rot="-7493259">
              <a:off x="4825356" y="3851831"/>
              <a:ext cx="242845" cy="186417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63"/>
            <p:cNvSpPr/>
            <p:nvPr/>
          </p:nvSpPr>
          <p:spPr>
            <a:xfrm rot="-7660586">
              <a:off x="4694496" y="4072177"/>
              <a:ext cx="242964" cy="186499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63"/>
            <p:cNvSpPr/>
            <p:nvPr/>
          </p:nvSpPr>
          <p:spPr>
            <a:xfrm rot="-7919864">
              <a:off x="4565985" y="4287276"/>
              <a:ext cx="243013" cy="186530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63"/>
            <p:cNvSpPr/>
            <p:nvPr/>
          </p:nvSpPr>
          <p:spPr>
            <a:xfrm rot="-7666541">
              <a:off x="4398275" y="4541451"/>
              <a:ext cx="242910" cy="186499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5" name="Google Shape;545;p63"/>
          <p:cNvGrpSpPr/>
          <p:nvPr/>
        </p:nvGrpSpPr>
        <p:grpSpPr>
          <a:xfrm rot="2699589">
            <a:off x="5657663" y="1299419"/>
            <a:ext cx="794639" cy="914059"/>
            <a:chOff x="6266614" y="3029207"/>
            <a:chExt cx="1345050" cy="1274575"/>
          </a:xfrm>
        </p:grpSpPr>
        <p:sp>
          <p:nvSpPr>
            <p:cNvPr id="546" name="Google Shape;546;p63"/>
            <p:cNvSpPr/>
            <p:nvPr/>
          </p:nvSpPr>
          <p:spPr>
            <a:xfrm>
              <a:off x="6266614" y="3029207"/>
              <a:ext cx="1345050" cy="1274575"/>
            </a:xfrm>
            <a:custGeom>
              <a:rect b="b" l="l" r="r" t="t"/>
              <a:pathLst>
                <a:path extrusionOk="0" h="50983" w="53802">
                  <a:moveTo>
                    <a:pt x="449" y="46472"/>
                  </a:moveTo>
                  <a:cubicBezTo>
                    <a:pt x="-532" y="44221"/>
                    <a:pt x="275" y="41162"/>
                    <a:pt x="1141" y="37467"/>
                  </a:cubicBezTo>
                  <a:cubicBezTo>
                    <a:pt x="2007" y="33773"/>
                    <a:pt x="3335" y="28808"/>
                    <a:pt x="5644" y="24305"/>
                  </a:cubicBezTo>
                  <a:cubicBezTo>
                    <a:pt x="7953" y="19802"/>
                    <a:pt x="11532" y="14433"/>
                    <a:pt x="14996" y="10450"/>
                  </a:cubicBezTo>
                  <a:cubicBezTo>
                    <a:pt x="18460" y="6467"/>
                    <a:pt x="21057" y="1618"/>
                    <a:pt x="26426" y="406"/>
                  </a:cubicBezTo>
                  <a:cubicBezTo>
                    <a:pt x="31795" y="-806"/>
                    <a:pt x="42705" y="868"/>
                    <a:pt x="47208" y="3177"/>
                  </a:cubicBezTo>
                  <a:cubicBezTo>
                    <a:pt x="51711" y="5486"/>
                    <a:pt x="52749" y="10335"/>
                    <a:pt x="53442" y="14260"/>
                  </a:cubicBezTo>
                  <a:cubicBezTo>
                    <a:pt x="54135" y="18185"/>
                    <a:pt x="54019" y="22977"/>
                    <a:pt x="51364" y="26729"/>
                  </a:cubicBezTo>
                  <a:cubicBezTo>
                    <a:pt x="48709" y="30481"/>
                    <a:pt x="42301" y="33657"/>
                    <a:pt x="37510" y="36774"/>
                  </a:cubicBezTo>
                  <a:cubicBezTo>
                    <a:pt x="32719" y="39891"/>
                    <a:pt x="27696" y="43066"/>
                    <a:pt x="22616" y="45433"/>
                  </a:cubicBezTo>
                  <a:cubicBezTo>
                    <a:pt x="17536" y="47800"/>
                    <a:pt x="10725" y="50802"/>
                    <a:pt x="7030" y="50975"/>
                  </a:cubicBezTo>
                  <a:cubicBezTo>
                    <a:pt x="3336" y="51148"/>
                    <a:pt x="1431" y="48723"/>
                    <a:pt x="449" y="46472"/>
                  </a:cubicBezTo>
                  <a:close/>
                </a:path>
              </a:pathLst>
            </a:custGeom>
            <a:solidFill>
              <a:srgbClr val="93C47D"/>
            </a:solidFill>
            <a:ln cap="flat" cmpd="sng" w="9525">
              <a:solidFill>
                <a:srgbClr val="93C47D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547" name="Google Shape;547;p63"/>
            <p:cNvSpPr/>
            <p:nvPr/>
          </p:nvSpPr>
          <p:spPr>
            <a:xfrm>
              <a:off x="6429470" y="3404458"/>
              <a:ext cx="786800" cy="683950"/>
            </a:xfrm>
            <a:custGeom>
              <a:rect b="b" l="l" r="r" t="t"/>
              <a:pathLst>
                <a:path extrusionOk="0" h="27358" w="31472">
                  <a:moveTo>
                    <a:pt x="862" y="26613"/>
                  </a:moveTo>
                  <a:cubicBezTo>
                    <a:pt x="-754" y="25170"/>
                    <a:pt x="285" y="20436"/>
                    <a:pt x="1555" y="16915"/>
                  </a:cubicBezTo>
                  <a:cubicBezTo>
                    <a:pt x="2825" y="13394"/>
                    <a:pt x="5596" y="8256"/>
                    <a:pt x="8482" y="5485"/>
                  </a:cubicBezTo>
                  <a:cubicBezTo>
                    <a:pt x="11368" y="2714"/>
                    <a:pt x="15409" y="866"/>
                    <a:pt x="18873" y="289"/>
                  </a:cubicBezTo>
                  <a:cubicBezTo>
                    <a:pt x="22337" y="-288"/>
                    <a:pt x="27244" y="462"/>
                    <a:pt x="29264" y="2021"/>
                  </a:cubicBezTo>
                  <a:cubicBezTo>
                    <a:pt x="31285" y="3580"/>
                    <a:pt x="31804" y="7043"/>
                    <a:pt x="30996" y="9641"/>
                  </a:cubicBezTo>
                  <a:cubicBezTo>
                    <a:pt x="30188" y="12239"/>
                    <a:pt x="27706" y="14952"/>
                    <a:pt x="24415" y="17607"/>
                  </a:cubicBezTo>
                  <a:cubicBezTo>
                    <a:pt x="21125" y="20263"/>
                    <a:pt x="15179" y="24073"/>
                    <a:pt x="11253" y="25574"/>
                  </a:cubicBezTo>
                  <a:cubicBezTo>
                    <a:pt x="7328" y="27075"/>
                    <a:pt x="2478" y="28056"/>
                    <a:pt x="862" y="26613"/>
                  </a:cubicBezTo>
                  <a:close/>
                </a:path>
              </a:pathLst>
            </a:custGeom>
            <a:solidFill>
              <a:srgbClr val="FFD966"/>
            </a:solidFill>
            <a:ln cap="flat" cmpd="sng" w="95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548" name="Google Shape;548;p63"/>
            <p:cNvSpPr/>
            <p:nvPr/>
          </p:nvSpPr>
          <p:spPr>
            <a:xfrm>
              <a:off x="6551318" y="3662070"/>
              <a:ext cx="274925" cy="308375"/>
            </a:xfrm>
            <a:custGeom>
              <a:rect b="b" l="l" r="r" t="t"/>
              <a:pathLst>
                <a:path extrusionOk="0" h="12335" w="10997">
                  <a:moveTo>
                    <a:pt x="144" y="11805"/>
                  </a:moveTo>
                  <a:cubicBezTo>
                    <a:pt x="-433" y="10708"/>
                    <a:pt x="1645" y="6437"/>
                    <a:pt x="2569" y="4532"/>
                  </a:cubicBezTo>
                  <a:cubicBezTo>
                    <a:pt x="3493" y="2627"/>
                    <a:pt x="4416" y="952"/>
                    <a:pt x="5686" y="375"/>
                  </a:cubicBezTo>
                  <a:cubicBezTo>
                    <a:pt x="6956" y="-202"/>
                    <a:pt x="9381" y="29"/>
                    <a:pt x="10189" y="1068"/>
                  </a:cubicBezTo>
                  <a:cubicBezTo>
                    <a:pt x="10997" y="2107"/>
                    <a:pt x="11228" y="4936"/>
                    <a:pt x="10535" y="6610"/>
                  </a:cubicBezTo>
                  <a:cubicBezTo>
                    <a:pt x="9842" y="8284"/>
                    <a:pt x="7764" y="10246"/>
                    <a:pt x="6032" y="11112"/>
                  </a:cubicBezTo>
                  <a:cubicBezTo>
                    <a:pt x="4300" y="11978"/>
                    <a:pt x="721" y="12902"/>
                    <a:pt x="144" y="11805"/>
                  </a:cubicBezTo>
                  <a:close/>
                </a:path>
              </a:pathLst>
            </a:custGeom>
            <a:solidFill>
              <a:srgbClr val="E06666"/>
            </a:solidFill>
            <a:ln cap="flat" cmpd="sng" w="9525">
              <a:solidFill>
                <a:srgbClr val="E06666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549" name="Google Shape;549;p63"/>
          <p:cNvGrpSpPr/>
          <p:nvPr/>
        </p:nvGrpSpPr>
        <p:grpSpPr>
          <a:xfrm rot="2699589">
            <a:off x="5368463" y="2507569"/>
            <a:ext cx="794639" cy="914059"/>
            <a:chOff x="6266614" y="3029207"/>
            <a:chExt cx="1345050" cy="1274575"/>
          </a:xfrm>
        </p:grpSpPr>
        <p:sp>
          <p:nvSpPr>
            <p:cNvPr id="550" name="Google Shape;550;p63"/>
            <p:cNvSpPr/>
            <p:nvPr/>
          </p:nvSpPr>
          <p:spPr>
            <a:xfrm>
              <a:off x="6266614" y="3029207"/>
              <a:ext cx="1345050" cy="1274575"/>
            </a:xfrm>
            <a:custGeom>
              <a:rect b="b" l="l" r="r" t="t"/>
              <a:pathLst>
                <a:path extrusionOk="0" h="50983" w="53802">
                  <a:moveTo>
                    <a:pt x="449" y="46472"/>
                  </a:moveTo>
                  <a:cubicBezTo>
                    <a:pt x="-532" y="44221"/>
                    <a:pt x="275" y="41162"/>
                    <a:pt x="1141" y="37467"/>
                  </a:cubicBezTo>
                  <a:cubicBezTo>
                    <a:pt x="2007" y="33773"/>
                    <a:pt x="3335" y="28808"/>
                    <a:pt x="5644" y="24305"/>
                  </a:cubicBezTo>
                  <a:cubicBezTo>
                    <a:pt x="7953" y="19802"/>
                    <a:pt x="11532" y="14433"/>
                    <a:pt x="14996" y="10450"/>
                  </a:cubicBezTo>
                  <a:cubicBezTo>
                    <a:pt x="18460" y="6467"/>
                    <a:pt x="21057" y="1618"/>
                    <a:pt x="26426" y="406"/>
                  </a:cubicBezTo>
                  <a:cubicBezTo>
                    <a:pt x="31795" y="-806"/>
                    <a:pt x="42705" y="868"/>
                    <a:pt x="47208" y="3177"/>
                  </a:cubicBezTo>
                  <a:cubicBezTo>
                    <a:pt x="51711" y="5486"/>
                    <a:pt x="52749" y="10335"/>
                    <a:pt x="53442" y="14260"/>
                  </a:cubicBezTo>
                  <a:cubicBezTo>
                    <a:pt x="54135" y="18185"/>
                    <a:pt x="54019" y="22977"/>
                    <a:pt x="51364" y="26729"/>
                  </a:cubicBezTo>
                  <a:cubicBezTo>
                    <a:pt x="48709" y="30481"/>
                    <a:pt x="42301" y="33657"/>
                    <a:pt x="37510" y="36774"/>
                  </a:cubicBezTo>
                  <a:cubicBezTo>
                    <a:pt x="32719" y="39891"/>
                    <a:pt x="27696" y="43066"/>
                    <a:pt x="22616" y="45433"/>
                  </a:cubicBezTo>
                  <a:cubicBezTo>
                    <a:pt x="17536" y="47800"/>
                    <a:pt x="10725" y="50802"/>
                    <a:pt x="7030" y="50975"/>
                  </a:cubicBezTo>
                  <a:cubicBezTo>
                    <a:pt x="3336" y="51148"/>
                    <a:pt x="1431" y="48723"/>
                    <a:pt x="449" y="46472"/>
                  </a:cubicBezTo>
                  <a:close/>
                </a:path>
              </a:pathLst>
            </a:custGeom>
            <a:solidFill>
              <a:srgbClr val="93C47D"/>
            </a:solidFill>
            <a:ln cap="flat" cmpd="sng" w="9525">
              <a:solidFill>
                <a:srgbClr val="93C47D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551" name="Google Shape;551;p63"/>
            <p:cNvSpPr/>
            <p:nvPr/>
          </p:nvSpPr>
          <p:spPr>
            <a:xfrm>
              <a:off x="6429470" y="3404458"/>
              <a:ext cx="786800" cy="683950"/>
            </a:xfrm>
            <a:custGeom>
              <a:rect b="b" l="l" r="r" t="t"/>
              <a:pathLst>
                <a:path extrusionOk="0" h="27358" w="31472">
                  <a:moveTo>
                    <a:pt x="862" y="26613"/>
                  </a:moveTo>
                  <a:cubicBezTo>
                    <a:pt x="-754" y="25170"/>
                    <a:pt x="285" y="20436"/>
                    <a:pt x="1555" y="16915"/>
                  </a:cubicBezTo>
                  <a:cubicBezTo>
                    <a:pt x="2825" y="13394"/>
                    <a:pt x="5596" y="8256"/>
                    <a:pt x="8482" y="5485"/>
                  </a:cubicBezTo>
                  <a:cubicBezTo>
                    <a:pt x="11368" y="2714"/>
                    <a:pt x="15409" y="866"/>
                    <a:pt x="18873" y="289"/>
                  </a:cubicBezTo>
                  <a:cubicBezTo>
                    <a:pt x="22337" y="-288"/>
                    <a:pt x="27244" y="462"/>
                    <a:pt x="29264" y="2021"/>
                  </a:cubicBezTo>
                  <a:cubicBezTo>
                    <a:pt x="31285" y="3580"/>
                    <a:pt x="31804" y="7043"/>
                    <a:pt x="30996" y="9641"/>
                  </a:cubicBezTo>
                  <a:cubicBezTo>
                    <a:pt x="30188" y="12239"/>
                    <a:pt x="27706" y="14952"/>
                    <a:pt x="24415" y="17607"/>
                  </a:cubicBezTo>
                  <a:cubicBezTo>
                    <a:pt x="21125" y="20263"/>
                    <a:pt x="15179" y="24073"/>
                    <a:pt x="11253" y="25574"/>
                  </a:cubicBezTo>
                  <a:cubicBezTo>
                    <a:pt x="7328" y="27075"/>
                    <a:pt x="2478" y="28056"/>
                    <a:pt x="862" y="26613"/>
                  </a:cubicBezTo>
                  <a:close/>
                </a:path>
              </a:pathLst>
            </a:custGeom>
            <a:solidFill>
              <a:srgbClr val="FFD966"/>
            </a:solidFill>
            <a:ln cap="flat" cmpd="sng" w="95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552" name="Google Shape;552;p63"/>
            <p:cNvSpPr/>
            <p:nvPr/>
          </p:nvSpPr>
          <p:spPr>
            <a:xfrm>
              <a:off x="6551318" y="3662070"/>
              <a:ext cx="274925" cy="308375"/>
            </a:xfrm>
            <a:custGeom>
              <a:rect b="b" l="l" r="r" t="t"/>
              <a:pathLst>
                <a:path extrusionOk="0" h="12335" w="10997">
                  <a:moveTo>
                    <a:pt x="144" y="11805"/>
                  </a:moveTo>
                  <a:cubicBezTo>
                    <a:pt x="-433" y="10708"/>
                    <a:pt x="1645" y="6437"/>
                    <a:pt x="2569" y="4532"/>
                  </a:cubicBezTo>
                  <a:cubicBezTo>
                    <a:pt x="3493" y="2627"/>
                    <a:pt x="4416" y="952"/>
                    <a:pt x="5686" y="375"/>
                  </a:cubicBezTo>
                  <a:cubicBezTo>
                    <a:pt x="6956" y="-202"/>
                    <a:pt x="9381" y="29"/>
                    <a:pt x="10189" y="1068"/>
                  </a:cubicBezTo>
                  <a:cubicBezTo>
                    <a:pt x="10997" y="2107"/>
                    <a:pt x="11228" y="4936"/>
                    <a:pt x="10535" y="6610"/>
                  </a:cubicBezTo>
                  <a:cubicBezTo>
                    <a:pt x="9842" y="8284"/>
                    <a:pt x="7764" y="10246"/>
                    <a:pt x="6032" y="11112"/>
                  </a:cubicBezTo>
                  <a:cubicBezTo>
                    <a:pt x="4300" y="11978"/>
                    <a:pt x="721" y="12902"/>
                    <a:pt x="144" y="11805"/>
                  </a:cubicBezTo>
                  <a:close/>
                </a:path>
              </a:pathLst>
            </a:custGeom>
            <a:solidFill>
              <a:srgbClr val="E06666"/>
            </a:solidFill>
            <a:ln cap="flat" cmpd="sng" w="9525">
              <a:solidFill>
                <a:srgbClr val="E06666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553" name="Google Shape;553;p63"/>
          <p:cNvGrpSpPr/>
          <p:nvPr/>
        </p:nvGrpSpPr>
        <p:grpSpPr>
          <a:xfrm rot="2699589">
            <a:off x="4914713" y="3430619"/>
            <a:ext cx="794639" cy="914059"/>
            <a:chOff x="6266614" y="3029207"/>
            <a:chExt cx="1345050" cy="1274575"/>
          </a:xfrm>
        </p:grpSpPr>
        <p:sp>
          <p:nvSpPr>
            <p:cNvPr id="554" name="Google Shape;554;p63"/>
            <p:cNvSpPr/>
            <p:nvPr/>
          </p:nvSpPr>
          <p:spPr>
            <a:xfrm>
              <a:off x="6266614" y="3029207"/>
              <a:ext cx="1345050" cy="1274575"/>
            </a:xfrm>
            <a:custGeom>
              <a:rect b="b" l="l" r="r" t="t"/>
              <a:pathLst>
                <a:path extrusionOk="0" h="50983" w="53802">
                  <a:moveTo>
                    <a:pt x="449" y="46472"/>
                  </a:moveTo>
                  <a:cubicBezTo>
                    <a:pt x="-532" y="44221"/>
                    <a:pt x="275" y="41162"/>
                    <a:pt x="1141" y="37467"/>
                  </a:cubicBezTo>
                  <a:cubicBezTo>
                    <a:pt x="2007" y="33773"/>
                    <a:pt x="3335" y="28808"/>
                    <a:pt x="5644" y="24305"/>
                  </a:cubicBezTo>
                  <a:cubicBezTo>
                    <a:pt x="7953" y="19802"/>
                    <a:pt x="11532" y="14433"/>
                    <a:pt x="14996" y="10450"/>
                  </a:cubicBezTo>
                  <a:cubicBezTo>
                    <a:pt x="18460" y="6467"/>
                    <a:pt x="21057" y="1618"/>
                    <a:pt x="26426" y="406"/>
                  </a:cubicBezTo>
                  <a:cubicBezTo>
                    <a:pt x="31795" y="-806"/>
                    <a:pt x="42705" y="868"/>
                    <a:pt x="47208" y="3177"/>
                  </a:cubicBezTo>
                  <a:cubicBezTo>
                    <a:pt x="51711" y="5486"/>
                    <a:pt x="52749" y="10335"/>
                    <a:pt x="53442" y="14260"/>
                  </a:cubicBezTo>
                  <a:cubicBezTo>
                    <a:pt x="54135" y="18185"/>
                    <a:pt x="54019" y="22977"/>
                    <a:pt x="51364" y="26729"/>
                  </a:cubicBezTo>
                  <a:cubicBezTo>
                    <a:pt x="48709" y="30481"/>
                    <a:pt x="42301" y="33657"/>
                    <a:pt x="37510" y="36774"/>
                  </a:cubicBezTo>
                  <a:cubicBezTo>
                    <a:pt x="32719" y="39891"/>
                    <a:pt x="27696" y="43066"/>
                    <a:pt x="22616" y="45433"/>
                  </a:cubicBezTo>
                  <a:cubicBezTo>
                    <a:pt x="17536" y="47800"/>
                    <a:pt x="10725" y="50802"/>
                    <a:pt x="7030" y="50975"/>
                  </a:cubicBezTo>
                  <a:cubicBezTo>
                    <a:pt x="3336" y="51148"/>
                    <a:pt x="1431" y="48723"/>
                    <a:pt x="449" y="46472"/>
                  </a:cubicBezTo>
                  <a:close/>
                </a:path>
              </a:pathLst>
            </a:custGeom>
            <a:solidFill>
              <a:srgbClr val="93C47D"/>
            </a:solidFill>
            <a:ln cap="flat" cmpd="sng" w="9525">
              <a:solidFill>
                <a:srgbClr val="93C47D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555" name="Google Shape;555;p63"/>
            <p:cNvSpPr/>
            <p:nvPr/>
          </p:nvSpPr>
          <p:spPr>
            <a:xfrm>
              <a:off x="6429470" y="3404458"/>
              <a:ext cx="786800" cy="683950"/>
            </a:xfrm>
            <a:custGeom>
              <a:rect b="b" l="l" r="r" t="t"/>
              <a:pathLst>
                <a:path extrusionOk="0" h="27358" w="31472">
                  <a:moveTo>
                    <a:pt x="862" y="26613"/>
                  </a:moveTo>
                  <a:cubicBezTo>
                    <a:pt x="-754" y="25170"/>
                    <a:pt x="285" y="20436"/>
                    <a:pt x="1555" y="16915"/>
                  </a:cubicBezTo>
                  <a:cubicBezTo>
                    <a:pt x="2825" y="13394"/>
                    <a:pt x="5596" y="8256"/>
                    <a:pt x="8482" y="5485"/>
                  </a:cubicBezTo>
                  <a:cubicBezTo>
                    <a:pt x="11368" y="2714"/>
                    <a:pt x="15409" y="866"/>
                    <a:pt x="18873" y="289"/>
                  </a:cubicBezTo>
                  <a:cubicBezTo>
                    <a:pt x="22337" y="-288"/>
                    <a:pt x="27244" y="462"/>
                    <a:pt x="29264" y="2021"/>
                  </a:cubicBezTo>
                  <a:cubicBezTo>
                    <a:pt x="31285" y="3580"/>
                    <a:pt x="31804" y="7043"/>
                    <a:pt x="30996" y="9641"/>
                  </a:cubicBezTo>
                  <a:cubicBezTo>
                    <a:pt x="30188" y="12239"/>
                    <a:pt x="27706" y="14952"/>
                    <a:pt x="24415" y="17607"/>
                  </a:cubicBezTo>
                  <a:cubicBezTo>
                    <a:pt x="21125" y="20263"/>
                    <a:pt x="15179" y="24073"/>
                    <a:pt x="11253" y="25574"/>
                  </a:cubicBezTo>
                  <a:cubicBezTo>
                    <a:pt x="7328" y="27075"/>
                    <a:pt x="2478" y="28056"/>
                    <a:pt x="862" y="26613"/>
                  </a:cubicBezTo>
                  <a:close/>
                </a:path>
              </a:pathLst>
            </a:custGeom>
            <a:solidFill>
              <a:srgbClr val="FFD966"/>
            </a:solidFill>
            <a:ln cap="flat" cmpd="sng" w="95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556" name="Google Shape;556;p63"/>
            <p:cNvSpPr/>
            <p:nvPr/>
          </p:nvSpPr>
          <p:spPr>
            <a:xfrm>
              <a:off x="6551318" y="3662070"/>
              <a:ext cx="274925" cy="308375"/>
            </a:xfrm>
            <a:custGeom>
              <a:rect b="b" l="l" r="r" t="t"/>
              <a:pathLst>
                <a:path extrusionOk="0" h="12335" w="10997">
                  <a:moveTo>
                    <a:pt x="144" y="11805"/>
                  </a:moveTo>
                  <a:cubicBezTo>
                    <a:pt x="-433" y="10708"/>
                    <a:pt x="1645" y="6437"/>
                    <a:pt x="2569" y="4532"/>
                  </a:cubicBezTo>
                  <a:cubicBezTo>
                    <a:pt x="3493" y="2627"/>
                    <a:pt x="4416" y="952"/>
                    <a:pt x="5686" y="375"/>
                  </a:cubicBezTo>
                  <a:cubicBezTo>
                    <a:pt x="6956" y="-202"/>
                    <a:pt x="9381" y="29"/>
                    <a:pt x="10189" y="1068"/>
                  </a:cubicBezTo>
                  <a:cubicBezTo>
                    <a:pt x="10997" y="2107"/>
                    <a:pt x="11228" y="4936"/>
                    <a:pt x="10535" y="6610"/>
                  </a:cubicBezTo>
                  <a:cubicBezTo>
                    <a:pt x="9842" y="8284"/>
                    <a:pt x="7764" y="10246"/>
                    <a:pt x="6032" y="11112"/>
                  </a:cubicBezTo>
                  <a:cubicBezTo>
                    <a:pt x="4300" y="11978"/>
                    <a:pt x="721" y="12902"/>
                    <a:pt x="144" y="11805"/>
                  </a:cubicBezTo>
                  <a:close/>
                </a:path>
              </a:pathLst>
            </a:custGeom>
            <a:solidFill>
              <a:srgbClr val="E06666"/>
            </a:solidFill>
            <a:ln cap="flat" cmpd="sng" w="9525">
              <a:solidFill>
                <a:srgbClr val="E06666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cxnSp>
        <p:nvCxnSpPr>
          <p:cNvPr id="557" name="Google Shape;557;p63"/>
          <p:cNvCxnSpPr/>
          <p:nvPr/>
        </p:nvCxnSpPr>
        <p:spPr>
          <a:xfrm flipH="1" rot="10800000">
            <a:off x="4909700" y="2225475"/>
            <a:ext cx="2112900" cy="43200"/>
          </a:xfrm>
          <a:prstGeom prst="straightConnector1">
            <a:avLst/>
          </a:prstGeom>
          <a:noFill/>
          <a:ln cap="flat" cmpd="sng" w="76200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58" name="Google Shape;558;p63"/>
          <p:cNvSpPr txBox="1"/>
          <p:nvPr/>
        </p:nvSpPr>
        <p:spPr>
          <a:xfrm>
            <a:off x="6780300" y="1619250"/>
            <a:ext cx="2363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9900"/>
                </a:solidFill>
              </a:rPr>
              <a:t>Effective BWD Vector</a:t>
            </a:r>
            <a:endParaRPr sz="1700">
              <a:solidFill>
                <a:srgbClr val="FF9900"/>
              </a:solidFill>
            </a:endParaRPr>
          </a:p>
        </p:txBody>
      </p:sp>
      <p:sp>
        <p:nvSpPr>
          <p:cNvPr id="559" name="Google Shape;559;p63"/>
          <p:cNvSpPr txBox="1"/>
          <p:nvPr/>
        </p:nvSpPr>
        <p:spPr>
          <a:xfrm>
            <a:off x="6191250" y="2369125"/>
            <a:ext cx="28662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</a:rPr>
              <a:t>The deep-layer shear vector orients the precipitation distribution away from the updraft (ex: size sorting)</a:t>
            </a:r>
            <a:endParaRPr>
              <a:solidFill>
                <a:srgbClr val="D9D9D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D9D9D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D9D9D9"/>
                </a:solidFill>
              </a:rPr>
              <a:t>Off-boundary deep-layer shear vectors favor precipitation distributions away from neighboring cells</a:t>
            </a:r>
            <a:endParaRPr>
              <a:solidFill>
                <a:srgbClr val="D9D9D9"/>
              </a:solidFill>
            </a:endParaRPr>
          </a:p>
        </p:txBody>
      </p:sp>
      <p:sp>
        <p:nvSpPr>
          <p:cNvPr id="560" name="Google Shape;560;p63"/>
          <p:cNvSpPr txBox="1"/>
          <p:nvPr/>
        </p:nvSpPr>
        <p:spPr>
          <a:xfrm>
            <a:off x="5266450" y="4426525"/>
            <a:ext cx="3801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</a:rPr>
              <a:t>Also favors downshear updraft development into warm sector, which favors </a:t>
            </a:r>
            <a:r>
              <a:rPr lang="en" u="sng">
                <a:solidFill>
                  <a:srgbClr val="D9D9D9"/>
                </a:solidFill>
              </a:rPr>
              <a:t>discrete cells</a:t>
            </a:r>
            <a:r>
              <a:rPr lang="en">
                <a:solidFill>
                  <a:srgbClr val="D9D9D9"/>
                </a:solidFill>
              </a:rPr>
              <a:t>.</a:t>
            </a:r>
            <a:endParaRPr>
              <a:solidFill>
                <a:srgbClr val="D9D9D9"/>
              </a:solidFill>
            </a:endParaRPr>
          </a:p>
        </p:txBody>
      </p:sp>
      <p:sp>
        <p:nvSpPr>
          <p:cNvPr id="561" name="Google Shape;561;p63"/>
          <p:cNvSpPr txBox="1"/>
          <p:nvPr/>
        </p:nvSpPr>
        <p:spPr>
          <a:xfrm>
            <a:off x="6269175" y="765475"/>
            <a:ext cx="27882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u="sng">
                <a:solidFill>
                  <a:srgbClr val="D9D9D9"/>
                </a:solidFill>
              </a:rPr>
              <a:t>Off Boundary</a:t>
            </a:r>
            <a:endParaRPr sz="2700" u="sng">
              <a:solidFill>
                <a:srgbClr val="D9D9D9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64"/>
          <p:cNvSpPr txBox="1"/>
          <p:nvPr/>
        </p:nvSpPr>
        <p:spPr>
          <a:xfrm>
            <a:off x="1298850" y="225125"/>
            <a:ext cx="6546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CCCCCC"/>
                </a:solidFill>
              </a:rPr>
              <a:t>Storm Mode Basics</a:t>
            </a:r>
            <a:endParaRPr b="1" sz="3000">
              <a:solidFill>
                <a:srgbClr val="CCCCCC"/>
              </a:solidFill>
            </a:endParaRPr>
          </a:p>
        </p:txBody>
      </p:sp>
      <p:sp>
        <p:nvSpPr>
          <p:cNvPr id="567" name="Google Shape;567;p64"/>
          <p:cNvSpPr txBox="1"/>
          <p:nvPr/>
        </p:nvSpPr>
        <p:spPr>
          <a:xfrm>
            <a:off x="208825" y="1725150"/>
            <a:ext cx="56463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CCCC"/>
                </a:solidFill>
              </a:rPr>
              <a:t>Consider each of these: </a:t>
            </a:r>
            <a:endParaRPr sz="1800">
              <a:solidFill>
                <a:srgbClr val="CCCC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AutoNum type="arabicParenR"/>
            </a:pPr>
            <a:r>
              <a:rPr lang="en" sz="1800">
                <a:solidFill>
                  <a:srgbClr val="D9D9D9"/>
                </a:solidFill>
              </a:rPr>
              <a:t>Boundary-relative storm motion</a:t>
            </a:r>
            <a:endParaRPr sz="1800">
              <a:solidFill>
                <a:srgbClr val="D9D9D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800"/>
              <a:buAutoNum type="arabicParenR"/>
            </a:pPr>
            <a:r>
              <a:rPr lang="en" sz="1800">
                <a:solidFill>
                  <a:srgbClr val="F1C232"/>
                </a:solidFill>
              </a:rPr>
              <a:t>Boundary-relative deep-layer shear</a:t>
            </a:r>
            <a:endParaRPr sz="1800">
              <a:solidFill>
                <a:srgbClr val="F1C23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Storm-relative anvil-level winds</a:t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Strength of forcing for ascent</a:t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Strength of capping</a:t>
            </a:r>
            <a:endParaRPr sz="1800">
              <a:solidFill>
                <a:srgbClr val="CCCCCC"/>
              </a:solidFill>
            </a:endParaRPr>
          </a:p>
        </p:txBody>
      </p:sp>
      <p:grpSp>
        <p:nvGrpSpPr>
          <p:cNvPr id="568" name="Google Shape;568;p64"/>
          <p:cNvGrpSpPr/>
          <p:nvPr/>
        </p:nvGrpSpPr>
        <p:grpSpPr>
          <a:xfrm>
            <a:off x="4371530" y="979286"/>
            <a:ext cx="1609763" cy="3808415"/>
            <a:chOff x="4371530" y="979286"/>
            <a:chExt cx="1609763" cy="3808415"/>
          </a:xfrm>
        </p:grpSpPr>
        <p:sp>
          <p:nvSpPr>
            <p:cNvPr id="569" name="Google Shape;569;p64"/>
            <p:cNvSpPr/>
            <p:nvPr/>
          </p:nvSpPr>
          <p:spPr>
            <a:xfrm>
              <a:off x="4392675" y="1005500"/>
              <a:ext cx="1399950" cy="3782200"/>
            </a:xfrm>
            <a:custGeom>
              <a:rect b="b" l="l" r="r" t="t"/>
              <a:pathLst>
                <a:path extrusionOk="0" h="151288" w="55998">
                  <a:moveTo>
                    <a:pt x="55998" y="0"/>
                  </a:moveTo>
                  <a:cubicBezTo>
                    <a:pt x="55276" y="4847"/>
                    <a:pt x="55483" y="13768"/>
                    <a:pt x="51667" y="29082"/>
                  </a:cubicBezTo>
                  <a:cubicBezTo>
                    <a:pt x="47851" y="44397"/>
                    <a:pt x="41715" y="71519"/>
                    <a:pt x="33104" y="91887"/>
                  </a:cubicBezTo>
                  <a:cubicBezTo>
                    <a:pt x="24493" y="112255"/>
                    <a:pt x="5517" y="141388"/>
                    <a:pt x="0" y="151288"/>
                  </a:cubicBezTo>
                </a:path>
              </a:pathLst>
            </a:custGeom>
            <a:noFill/>
            <a:ln cap="flat" cmpd="sng" w="38100">
              <a:solidFill>
                <a:srgbClr val="7F6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570" name="Google Shape;570;p64"/>
            <p:cNvSpPr/>
            <p:nvPr/>
          </p:nvSpPr>
          <p:spPr>
            <a:xfrm rot="-9380779">
              <a:off x="5710985" y="1020161"/>
              <a:ext cx="243016" cy="186450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64"/>
            <p:cNvSpPr/>
            <p:nvPr/>
          </p:nvSpPr>
          <p:spPr>
            <a:xfrm rot="-9001102">
              <a:off x="5687005" y="1288346"/>
              <a:ext cx="243135" cy="186427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64"/>
            <p:cNvSpPr/>
            <p:nvPr/>
          </p:nvSpPr>
          <p:spPr>
            <a:xfrm rot="-8518195">
              <a:off x="5639531" y="1556640"/>
              <a:ext cx="242990" cy="186341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64"/>
            <p:cNvSpPr/>
            <p:nvPr/>
          </p:nvSpPr>
          <p:spPr>
            <a:xfrm rot="-8506274">
              <a:off x="5556727" y="1801179"/>
              <a:ext cx="242888" cy="186476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64"/>
            <p:cNvSpPr/>
            <p:nvPr/>
          </p:nvSpPr>
          <p:spPr>
            <a:xfrm rot="-8545367">
              <a:off x="5488954" y="2063723"/>
              <a:ext cx="243019" cy="186499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64"/>
            <p:cNvSpPr/>
            <p:nvPr/>
          </p:nvSpPr>
          <p:spPr>
            <a:xfrm rot="-8724463">
              <a:off x="5446152" y="2325579"/>
              <a:ext cx="243072" cy="186492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64"/>
            <p:cNvSpPr/>
            <p:nvPr/>
          </p:nvSpPr>
          <p:spPr>
            <a:xfrm rot="-8391553">
              <a:off x="5365771" y="2586382"/>
              <a:ext cx="242916" cy="186490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64"/>
            <p:cNvSpPr/>
            <p:nvPr/>
          </p:nvSpPr>
          <p:spPr>
            <a:xfrm rot="-8388310">
              <a:off x="5282830" y="2803370"/>
              <a:ext cx="243109" cy="186454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64"/>
            <p:cNvSpPr/>
            <p:nvPr/>
          </p:nvSpPr>
          <p:spPr>
            <a:xfrm rot="-8103002">
              <a:off x="5228270" y="3007863"/>
              <a:ext cx="242891" cy="186252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64"/>
            <p:cNvSpPr/>
            <p:nvPr/>
          </p:nvSpPr>
          <p:spPr>
            <a:xfrm rot="-7982952">
              <a:off x="5141843" y="3247662"/>
              <a:ext cx="243032" cy="186376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64"/>
            <p:cNvSpPr/>
            <p:nvPr/>
          </p:nvSpPr>
          <p:spPr>
            <a:xfrm rot="-7829633">
              <a:off x="5021907" y="3463338"/>
              <a:ext cx="243006" cy="186420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64"/>
            <p:cNvSpPr/>
            <p:nvPr/>
          </p:nvSpPr>
          <p:spPr>
            <a:xfrm rot="-7841603">
              <a:off x="4926452" y="3659773"/>
              <a:ext cx="242941" cy="186582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64"/>
            <p:cNvSpPr/>
            <p:nvPr/>
          </p:nvSpPr>
          <p:spPr>
            <a:xfrm rot="-7493259">
              <a:off x="4825356" y="3851831"/>
              <a:ext cx="242845" cy="186417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64"/>
            <p:cNvSpPr/>
            <p:nvPr/>
          </p:nvSpPr>
          <p:spPr>
            <a:xfrm rot="-7660586">
              <a:off x="4694496" y="4072177"/>
              <a:ext cx="242964" cy="186499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64"/>
            <p:cNvSpPr/>
            <p:nvPr/>
          </p:nvSpPr>
          <p:spPr>
            <a:xfrm rot="-7919864">
              <a:off x="4565985" y="4287276"/>
              <a:ext cx="243013" cy="186530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64"/>
            <p:cNvSpPr/>
            <p:nvPr/>
          </p:nvSpPr>
          <p:spPr>
            <a:xfrm rot="-7666541">
              <a:off x="4398275" y="4541451"/>
              <a:ext cx="242910" cy="186499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6" name="Google Shape;586;p64"/>
          <p:cNvGrpSpPr/>
          <p:nvPr/>
        </p:nvGrpSpPr>
        <p:grpSpPr>
          <a:xfrm rot="442874">
            <a:off x="5580002" y="1248229"/>
            <a:ext cx="794650" cy="914080"/>
            <a:chOff x="6266614" y="3029207"/>
            <a:chExt cx="1345050" cy="1274575"/>
          </a:xfrm>
        </p:grpSpPr>
        <p:sp>
          <p:nvSpPr>
            <p:cNvPr id="587" name="Google Shape;587;p64"/>
            <p:cNvSpPr/>
            <p:nvPr/>
          </p:nvSpPr>
          <p:spPr>
            <a:xfrm>
              <a:off x="6266614" y="3029207"/>
              <a:ext cx="1345050" cy="1274575"/>
            </a:xfrm>
            <a:custGeom>
              <a:rect b="b" l="l" r="r" t="t"/>
              <a:pathLst>
                <a:path extrusionOk="0" h="50983" w="53802">
                  <a:moveTo>
                    <a:pt x="449" y="46472"/>
                  </a:moveTo>
                  <a:cubicBezTo>
                    <a:pt x="-532" y="44221"/>
                    <a:pt x="275" y="41162"/>
                    <a:pt x="1141" y="37467"/>
                  </a:cubicBezTo>
                  <a:cubicBezTo>
                    <a:pt x="2007" y="33773"/>
                    <a:pt x="3335" y="28808"/>
                    <a:pt x="5644" y="24305"/>
                  </a:cubicBezTo>
                  <a:cubicBezTo>
                    <a:pt x="7953" y="19802"/>
                    <a:pt x="11532" y="14433"/>
                    <a:pt x="14996" y="10450"/>
                  </a:cubicBezTo>
                  <a:cubicBezTo>
                    <a:pt x="18460" y="6467"/>
                    <a:pt x="21057" y="1618"/>
                    <a:pt x="26426" y="406"/>
                  </a:cubicBezTo>
                  <a:cubicBezTo>
                    <a:pt x="31795" y="-806"/>
                    <a:pt x="42705" y="868"/>
                    <a:pt x="47208" y="3177"/>
                  </a:cubicBezTo>
                  <a:cubicBezTo>
                    <a:pt x="51711" y="5486"/>
                    <a:pt x="52749" y="10335"/>
                    <a:pt x="53442" y="14260"/>
                  </a:cubicBezTo>
                  <a:cubicBezTo>
                    <a:pt x="54135" y="18185"/>
                    <a:pt x="54019" y="22977"/>
                    <a:pt x="51364" y="26729"/>
                  </a:cubicBezTo>
                  <a:cubicBezTo>
                    <a:pt x="48709" y="30481"/>
                    <a:pt x="42301" y="33657"/>
                    <a:pt x="37510" y="36774"/>
                  </a:cubicBezTo>
                  <a:cubicBezTo>
                    <a:pt x="32719" y="39891"/>
                    <a:pt x="27696" y="43066"/>
                    <a:pt x="22616" y="45433"/>
                  </a:cubicBezTo>
                  <a:cubicBezTo>
                    <a:pt x="17536" y="47800"/>
                    <a:pt x="10725" y="50802"/>
                    <a:pt x="7030" y="50975"/>
                  </a:cubicBezTo>
                  <a:cubicBezTo>
                    <a:pt x="3336" y="51148"/>
                    <a:pt x="1431" y="48723"/>
                    <a:pt x="449" y="46472"/>
                  </a:cubicBezTo>
                  <a:close/>
                </a:path>
              </a:pathLst>
            </a:custGeom>
            <a:solidFill>
              <a:srgbClr val="93C47D"/>
            </a:solidFill>
            <a:ln cap="flat" cmpd="sng" w="9525">
              <a:solidFill>
                <a:srgbClr val="93C47D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588" name="Google Shape;588;p64"/>
            <p:cNvSpPr/>
            <p:nvPr/>
          </p:nvSpPr>
          <p:spPr>
            <a:xfrm>
              <a:off x="6429470" y="3404458"/>
              <a:ext cx="786800" cy="683950"/>
            </a:xfrm>
            <a:custGeom>
              <a:rect b="b" l="l" r="r" t="t"/>
              <a:pathLst>
                <a:path extrusionOk="0" h="27358" w="31472">
                  <a:moveTo>
                    <a:pt x="862" y="26613"/>
                  </a:moveTo>
                  <a:cubicBezTo>
                    <a:pt x="-754" y="25170"/>
                    <a:pt x="285" y="20436"/>
                    <a:pt x="1555" y="16915"/>
                  </a:cubicBezTo>
                  <a:cubicBezTo>
                    <a:pt x="2825" y="13394"/>
                    <a:pt x="5596" y="8256"/>
                    <a:pt x="8482" y="5485"/>
                  </a:cubicBezTo>
                  <a:cubicBezTo>
                    <a:pt x="11368" y="2714"/>
                    <a:pt x="15409" y="866"/>
                    <a:pt x="18873" y="289"/>
                  </a:cubicBezTo>
                  <a:cubicBezTo>
                    <a:pt x="22337" y="-288"/>
                    <a:pt x="27244" y="462"/>
                    <a:pt x="29264" y="2021"/>
                  </a:cubicBezTo>
                  <a:cubicBezTo>
                    <a:pt x="31285" y="3580"/>
                    <a:pt x="31804" y="7043"/>
                    <a:pt x="30996" y="9641"/>
                  </a:cubicBezTo>
                  <a:cubicBezTo>
                    <a:pt x="30188" y="12239"/>
                    <a:pt x="27706" y="14952"/>
                    <a:pt x="24415" y="17607"/>
                  </a:cubicBezTo>
                  <a:cubicBezTo>
                    <a:pt x="21125" y="20263"/>
                    <a:pt x="15179" y="24073"/>
                    <a:pt x="11253" y="25574"/>
                  </a:cubicBezTo>
                  <a:cubicBezTo>
                    <a:pt x="7328" y="27075"/>
                    <a:pt x="2478" y="28056"/>
                    <a:pt x="862" y="26613"/>
                  </a:cubicBezTo>
                  <a:close/>
                </a:path>
              </a:pathLst>
            </a:custGeom>
            <a:solidFill>
              <a:srgbClr val="FFD966"/>
            </a:solidFill>
            <a:ln cap="flat" cmpd="sng" w="95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589" name="Google Shape;589;p64"/>
            <p:cNvSpPr/>
            <p:nvPr/>
          </p:nvSpPr>
          <p:spPr>
            <a:xfrm>
              <a:off x="6551318" y="3662070"/>
              <a:ext cx="274925" cy="308375"/>
            </a:xfrm>
            <a:custGeom>
              <a:rect b="b" l="l" r="r" t="t"/>
              <a:pathLst>
                <a:path extrusionOk="0" h="12335" w="10997">
                  <a:moveTo>
                    <a:pt x="144" y="11805"/>
                  </a:moveTo>
                  <a:cubicBezTo>
                    <a:pt x="-433" y="10708"/>
                    <a:pt x="1645" y="6437"/>
                    <a:pt x="2569" y="4532"/>
                  </a:cubicBezTo>
                  <a:cubicBezTo>
                    <a:pt x="3493" y="2627"/>
                    <a:pt x="4416" y="952"/>
                    <a:pt x="5686" y="375"/>
                  </a:cubicBezTo>
                  <a:cubicBezTo>
                    <a:pt x="6956" y="-202"/>
                    <a:pt x="9381" y="29"/>
                    <a:pt x="10189" y="1068"/>
                  </a:cubicBezTo>
                  <a:cubicBezTo>
                    <a:pt x="10997" y="2107"/>
                    <a:pt x="11228" y="4936"/>
                    <a:pt x="10535" y="6610"/>
                  </a:cubicBezTo>
                  <a:cubicBezTo>
                    <a:pt x="9842" y="8284"/>
                    <a:pt x="7764" y="10246"/>
                    <a:pt x="6032" y="11112"/>
                  </a:cubicBezTo>
                  <a:cubicBezTo>
                    <a:pt x="4300" y="11978"/>
                    <a:pt x="721" y="12902"/>
                    <a:pt x="144" y="11805"/>
                  </a:cubicBezTo>
                  <a:close/>
                </a:path>
              </a:pathLst>
            </a:custGeom>
            <a:solidFill>
              <a:srgbClr val="E06666"/>
            </a:solidFill>
            <a:ln cap="flat" cmpd="sng" w="9525">
              <a:solidFill>
                <a:srgbClr val="E06666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590" name="Google Shape;590;p64"/>
          <p:cNvGrpSpPr/>
          <p:nvPr/>
        </p:nvGrpSpPr>
        <p:grpSpPr>
          <a:xfrm rot="586490">
            <a:off x="5260512" y="2330138"/>
            <a:ext cx="794624" cy="914044"/>
            <a:chOff x="6266614" y="3029207"/>
            <a:chExt cx="1345050" cy="1274575"/>
          </a:xfrm>
        </p:grpSpPr>
        <p:sp>
          <p:nvSpPr>
            <p:cNvPr id="591" name="Google Shape;591;p64"/>
            <p:cNvSpPr/>
            <p:nvPr/>
          </p:nvSpPr>
          <p:spPr>
            <a:xfrm>
              <a:off x="6266614" y="3029207"/>
              <a:ext cx="1345050" cy="1274575"/>
            </a:xfrm>
            <a:custGeom>
              <a:rect b="b" l="l" r="r" t="t"/>
              <a:pathLst>
                <a:path extrusionOk="0" h="50983" w="53802">
                  <a:moveTo>
                    <a:pt x="449" y="46472"/>
                  </a:moveTo>
                  <a:cubicBezTo>
                    <a:pt x="-532" y="44221"/>
                    <a:pt x="275" y="41162"/>
                    <a:pt x="1141" y="37467"/>
                  </a:cubicBezTo>
                  <a:cubicBezTo>
                    <a:pt x="2007" y="33773"/>
                    <a:pt x="3335" y="28808"/>
                    <a:pt x="5644" y="24305"/>
                  </a:cubicBezTo>
                  <a:cubicBezTo>
                    <a:pt x="7953" y="19802"/>
                    <a:pt x="11532" y="14433"/>
                    <a:pt x="14996" y="10450"/>
                  </a:cubicBezTo>
                  <a:cubicBezTo>
                    <a:pt x="18460" y="6467"/>
                    <a:pt x="21057" y="1618"/>
                    <a:pt x="26426" y="406"/>
                  </a:cubicBezTo>
                  <a:cubicBezTo>
                    <a:pt x="31795" y="-806"/>
                    <a:pt x="42705" y="868"/>
                    <a:pt x="47208" y="3177"/>
                  </a:cubicBezTo>
                  <a:cubicBezTo>
                    <a:pt x="51711" y="5486"/>
                    <a:pt x="52749" y="10335"/>
                    <a:pt x="53442" y="14260"/>
                  </a:cubicBezTo>
                  <a:cubicBezTo>
                    <a:pt x="54135" y="18185"/>
                    <a:pt x="54019" y="22977"/>
                    <a:pt x="51364" y="26729"/>
                  </a:cubicBezTo>
                  <a:cubicBezTo>
                    <a:pt x="48709" y="30481"/>
                    <a:pt x="42301" y="33657"/>
                    <a:pt x="37510" y="36774"/>
                  </a:cubicBezTo>
                  <a:cubicBezTo>
                    <a:pt x="32719" y="39891"/>
                    <a:pt x="27696" y="43066"/>
                    <a:pt x="22616" y="45433"/>
                  </a:cubicBezTo>
                  <a:cubicBezTo>
                    <a:pt x="17536" y="47800"/>
                    <a:pt x="10725" y="50802"/>
                    <a:pt x="7030" y="50975"/>
                  </a:cubicBezTo>
                  <a:cubicBezTo>
                    <a:pt x="3336" y="51148"/>
                    <a:pt x="1431" y="48723"/>
                    <a:pt x="449" y="46472"/>
                  </a:cubicBezTo>
                  <a:close/>
                </a:path>
              </a:pathLst>
            </a:custGeom>
            <a:solidFill>
              <a:srgbClr val="93C47D"/>
            </a:solidFill>
            <a:ln cap="flat" cmpd="sng" w="9525">
              <a:solidFill>
                <a:srgbClr val="93C47D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592" name="Google Shape;592;p64"/>
            <p:cNvSpPr/>
            <p:nvPr/>
          </p:nvSpPr>
          <p:spPr>
            <a:xfrm>
              <a:off x="6429470" y="3404458"/>
              <a:ext cx="786800" cy="683950"/>
            </a:xfrm>
            <a:custGeom>
              <a:rect b="b" l="l" r="r" t="t"/>
              <a:pathLst>
                <a:path extrusionOk="0" h="27358" w="31472">
                  <a:moveTo>
                    <a:pt x="862" y="26613"/>
                  </a:moveTo>
                  <a:cubicBezTo>
                    <a:pt x="-754" y="25170"/>
                    <a:pt x="285" y="20436"/>
                    <a:pt x="1555" y="16915"/>
                  </a:cubicBezTo>
                  <a:cubicBezTo>
                    <a:pt x="2825" y="13394"/>
                    <a:pt x="5596" y="8256"/>
                    <a:pt x="8482" y="5485"/>
                  </a:cubicBezTo>
                  <a:cubicBezTo>
                    <a:pt x="11368" y="2714"/>
                    <a:pt x="15409" y="866"/>
                    <a:pt x="18873" y="289"/>
                  </a:cubicBezTo>
                  <a:cubicBezTo>
                    <a:pt x="22337" y="-288"/>
                    <a:pt x="27244" y="462"/>
                    <a:pt x="29264" y="2021"/>
                  </a:cubicBezTo>
                  <a:cubicBezTo>
                    <a:pt x="31285" y="3580"/>
                    <a:pt x="31804" y="7043"/>
                    <a:pt x="30996" y="9641"/>
                  </a:cubicBezTo>
                  <a:cubicBezTo>
                    <a:pt x="30188" y="12239"/>
                    <a:pt x="27706" y="14952"/>
                    <a:pt x="24415" y="17607"/>
                  </a:cubicBezTo>
                  <a:cubicBezTo>
                    <a:pt x="21125" y="20263"/>
                    <a:pt x="15179" y="24073"/>
                    <a:pt x="11253" y="25574"/>
                  </a:cubicBezTo>
                  <a:cubicBezTo>
                    <a:pt x="7328" y="27075"/>
                    <a:pt x="2478" y="28056"/>
                    <a:pt x="862" y="26613"/>
                  </a:cubicBezTo>
                  <a:close/>
                </a:path>
              </a:pathLst>
            </a:custGeom>
            <a:solidFill>
              <a:srgbClr val="FFD966"/>
            </a:solidFill>
            <a:ln cap="flat" cmpd="sng" w="95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593" name="Google Shape;593;p64"/>
            <p:cNvSpPr/>
            <p:nvPr/>
          </p:nvSpPr>
          <p:spPr>
            <a:xfrm>
              <a:off x="6551318" y="3662070"/>
              <a:ext cx="274925" cy="308375"/>
            </a:xfrm>
            <a:custGeom>
              <a:rect b="b" l="l" r="r" t="t"/>
              <a:pathLst>
                <a:path extrusionOk="0" h="12335" w="10997">
                  <a:moveTo>
                    <a:pt x="144" y="11805"/>
                  </a:moveTo>
                  <a:cubicBezTo>
                    <a:pt x="-433" y="10708"/>
                    <a:pt x="1645" y="6437"/>
                    <a:pt x="2569" y="4532"/>
                  </a:cubicBezTo>
                  <a:cubicBezTo>
                    <a:pt x="3493" y="2627"/>
                    <a:pt x="4416" y="952"/>
                    <a:pt x="5686" y="375"/>
                  </a:cubicBezTo>
                  <a:cubicBezTo>
                    <a:pt x="6956" y="-202"/>
                    <a:pt x="9381" y="29"/>
                    <a:pt x="10189" y="1068"/>
                  </a:cubicBezTo>
                  <a:cubicBezTo>
                    <a:pt x="10997" y="2107"/>
                    <a:pt x="11228" y="4936"/>
                    <a:pt x="10535" y="6610"/>
                  </a:cubicBezTo>
                  <a:cubicBezTo>
                    <a:pt x="9842" y="8284"/>
                    <a:pt x="7764" y="10246"/>
                    <a:pt x="6032" y="11112"/>
                  </a:cubicBezTo>
                  <a:cubicBezTo>
                    <a:pt x="4300" y="11978"/>
                    <a:pt x="721" y="12902"/>
                    <a:pt x="144" y="11805"/>
                  </a:cubicBezTo>
                  <a:close/>
                </a:path>
              </a:pathLst>
            </a:custGeom>
            <a:solidFill>
              <a:srgbClr val="E06666"/>
            </a:solidFill>
            <a:ln cap="flat" cmpd="sng" w="9525">
              <a:solidFill>
                <a:srgbClr val="E06666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594" name="Google Shape;594;p64"/>
          <p:cNvGrpSpPr/>
          <p:nvPr/>
        </p:nvGrpSpPr>
        <p:grpSpPr>
          <a:xfrm rot="641505">
            <a:off x="4863113" y="3299356"/>
            <a:ext cx="794596" cy="913972"/>
            <a:chOff x="6266614" y="3029207"/>
            <a:chExt cx="1345050" cy="1274575"/>
          </a:xfrm>
        </p:grpSpPr>
        <p:sp>
          <p:nvSpPr>
            <p:cNvPr id="595" name="Google Shape;595;p64"/>
            <p:cNvSpPr/>
            <p:nvPr/>
          </p:nvSpPr>
          <p:spPr>
            <a:xfrm>
              <a:off x="6266614" y="3029207"/>
              <a:ext cx="1345050" cy="1274575"/>
            </a:xfrm>
            <a:custGeom>
              <a:rect b="b" l="l" r="r" t="t"/>
              <a:pathLst>
                <a:path extrusionOk="0" h="50983" w="53802">
                  <a:moveTo>
                    <a:pt x="449" y="46472"/>
                  </a:moveTo>
                  <a:cubicBezTo>
                    <a:pt x="-532" y="44221"/>
                    <a:pt x="275" y="41162"/>
                    <a:pt x="1141" y="37467"/>
                  </a:cubicBezTo>
                  <a:cubicBezTo>
                    <a:pt x="2007" y="33773"/>
                    <a:pt x="3335" y="28808"/>
                    <a:pt x="5644" y="24305"/>
                  </a:cubicBezTo>
                  <a:cubicBezTo>
                    <a:pt x="7953" y="19802"/>
                    <a:pt x="11532" y="14433"/>
                    <a:pt x="14996" y="10450"/>
                  </a:cubicBezTo>
                  <a:cubicBezTo>
                    <a:pt x="18460" y="6467"/>
                    <a:pt x="21057" y="1618"/>
                    <a:pt x="26426" y="406"/>
                  </a:cubicBezTo>
                  <a:cubicBezTo>
                    <a:pt x="31795" y="-806"/>
                    <a:pt x="42705" y="868"/>
                    <a:pt x="47208" y="3177"/>
                  </a:cubicBezTo>
                  <a:cubicBezTo>
                    <a:pt x="51711" y="5486"/>
                    <a:pt x="52749" y="10335"/>
                    <a:pt x="53442" y="14260"/>
                  </a:cubicBezTo>
                  <a:cubicBezTo>
                    <a:pt x="54135" y="18185"/>
                    <a:pt x="54019" y="22977"/>
                    <a:pt x="51364" y="26729"/>
                  </a:cubicBezTo>
                  <a:cubicBezTo>
                    <a:pt x="48709" y="30481"/>
                    <a:pt x="42301" y="33657"/>
                    <a:pt x="37510" y="36774"/>
                  </a:cubicBezTo>
                  <a:cubicBezTo>
                    <a:pt x="32719" y="39891"/>
                    <a:pt x="27696" y="43066"/>
                    <a:pt x="22616" y="45433"/>
                  </a:cubicBezTo>
                  <a:cubicBezTo>
                    <a:pt x="17536" y="47800"/>
                    <a:pt x="10725" y="50802"/>
                    <a:pt x="7030" y="50975"/>
                  </a:cubicBezTo>
                  <a:cubicBezTo>
                    <a:pt x="3336" y="51148"/>
                    <a:pt x="1431" y="48723"/>
                    <a:pt x="449" y="46472"/>
                  </a:cubicBezTo>
                  <a:close/>
                </a:path>
              </a:pathLst>
            </a:custGeom>
            <a:solidFill>
              <a:srgbClr val="93C47D"/>
            </a:solidFill>
            <a:ln cap="flat" cmpd="sng" w="9525">
              <a:solidFill>
                <a:srgbClr val="93C47D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596" name="Google Shape;596;p64"/>
            <p:cNvSpPr/>
            <p:nvPr/>
          </p:nvSpPr>
          <p:spPr>
            <a:xfrm>
              <a:off x="6429470" y="3404458"/>
              <a:ext cx="786800" cy="683950"/>
            </a:xfrm>
            <a:custGeom>
              <a:rect b="b" l="l" r="r" t="t"/>
              <a:pathLst>
                <a:path extrusionOk="0" h="27358" w="31472">
                  <a:moveTo>
                    <a:pt x="862" y="26613"/>
                  </a:moveTo>
                  <a:cubicBezTo>
                    <a:pt x="-754" y="25170"/>
                    <a:pt x="285" y="20436"/>
                    <a:pt x="1555" y="16915"/>
                  </a:cubicBezTo>
                  <a:cubicBezTo>
                    <a:pt x="2825" y="13394"/>
                    <a:pt x="5596" y="8256"/>
                    <a:pt x="8482" y="5485"/>
                  </a:cubicBezTo>
                  <a:cubicBezTo>
                    <a:pt x="11368" y="2714"/>
                    <a:pt x="15409" y="866"/>
                    <a:pt x="18873" y="289"/>
                  </a:cubicBezTo>
                  <a:cubicBezTo>
                    <a:pt x="22337" y="-288"/>
                    <a:pt x="27244" y="462"/>
                    <a:pt x="29264" y="2021"/>
                  </a:cubicBezTo>
                  <a:cubicBezTo>
                    <a:pt x="31285" y="3580"/>
                    <a:pt x="31804" y="7043"/>
                    <a:pt x="30996" y="9641"/>
                  </a:cubicBezTo>
                  <a:cubicBezTo>
                    <a:pt x="30188" y="12239"/>
                    <a:pt x="27706" y="14952"/>
                    <a:pt x="24415" y="17607"/>
                  </a:cubicBezTo>
                  <a:cubicBezTo>
                    <a:pt x="21125" y="20263"/>
                    <a:pt x="15179" y="24073"/>
                    <a:pt x="11253" y="25574"/>
                  </a:cubicBezTo>
                  <a:cubicBezTo>
                    <a:pt x="7328" y="27075"/>
                    <a:pt x="2478" y="28056"/>
                    <a:pt x="862" y="26613"/>
                  </a:cubicBezTo>
                  <a:close/>
                </a:path>
              </a:pathLst>
            </a:custGeom>
            <a:solidFill>
              <a:srgbClr val="FFD966"/>
            </a:solidFill>
            <a:ln cap="flat" cmpd="sng" w="95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597" name="Google Shape;597;p64"/>
            <p:cNvSpPr/>
            <p:nvPr/>
          </p:nvSpPr>
          <p:spPr>
            <a:xfrm>
              <a:off x="6551318" y="3662070"/>
              <a:ext cx="274925" cy="308375"/>
            </a:xfrm>
            <a:custGeom>
              <a:rect b="b" l="l" r="r" t="t"/>
              <a:pathLst>
                <a:path extrusionOk="0" h="12335" w="10997">
                  <a:moveTo>
                    <a:pt x="144" y="11805"/>
                  </a:moveTo>
                  <a:cubicBezTo>
                    <a:pt x="-433" y="10708"/>
                    <a:pt x="1645" y="6437"/>
                    <a:pt x="2569" y="4532"/>
                  </a:cubicBezTo>
                  <a:cubicBezTo>
                    <a:pt x="3493" y="2627"/>
                    <a:pt x="4416" y="952"/>
                    <a:pt x="5686" y="375"/>
                  </a:cubicBezTo>
                  <a:cubicBezTo>
                    <a:pt x="6956" y="-202"/>
                    <a:pt x="9381" y="29"/>
                    <a:pt x="10189" y="1068"/>
                  </a:cubicBezTo>
                  <a:cubicBezTo>
                    <a:pt x="10997" y="2107"/>
                    <a:pt x="11228" y="4936"/>
                    <a:pt x="10535" y="6610"/>
                  </a:cubicBezTo>
                  <a:cubicBezTo>
                    <a:pt x="9842" y="8284"/>
                    <a:pt x="7764" y="10246"/>
                    <a:pt x="6032" y="11112"/>
                  </a:cubicBezTo>
                  <a:cubicBezTo>
                    <a:pt x="4300" y="11978"/>
                    <a:pt x="721" y="12902"/>
                    <a:pt x="144" y="11805"/>
                  </a:cubicBezTo>
                  <a:close/>
                </a:path>
              </a:pathLst>
            </a:custGeom>
            <a:solidFill>
              <a:srgbClr val="E06666"/>
            </a:solidFill>
            <a:ln cap="flat" cmpd="sng" w="9525">
              <a:solidFill>
                <a:srgbClr val="E06666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cxnSp>
        <p:nvCxnSpPr>
          <p:cNvPr id="598" name="Google Shape;598;p64"/>
          <p:cNvCxnSpPr/>
          <p:nvPr/>
        </p:nvCxnSpPr>
        <p:spPr>
          <a:xfrm flipH="1" rot="10800000">
            <a:off x="4909700" y="935175"/>
            <a:ext cx="701400" cy="1333500"/>
          </a:xfrm>
          <a:prstGeom prst="straightConnector1">
            <a:avLst/>
          </a:prstGeom>
          <a:noFill/>
          <a:ln cap="flat" cmpd="sng" w="76200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99" name="Google Shape;599;p64"/>
          <p:cNvSpPr txBox="1"/>
          <p:nvPr/>
        </p:nvSpPr>
        <p:spPr>
          <a:xfrm>
            <a:off x="2745150" y="1075188"/>
            <a:ext cx="2363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9900"/>
                </a:solidFill>
              </a:rPr>
              <a:t>Effective BWD Vector</a:t>
            </a:r>
            <a:endParaRPr sz="1700">
              <a:solidFill>
                <a:srgbClr val="FF9900"/>
              </a:solidFill>
            </a:endParaRPr>
          </a:p>
        </p:txBody>
      </p:sp>
      <p:sp>
        <p:nvSpPr>
          <p:cNvPr id="600" name="Google Shape;600;p64"/>
          <p:cNvSpPr txBox="1"/>
          <p:nvPr/>
        </p:nvSpPr>
        <p:spPr>
          <a:xfrm>
            <a:off x="6230175" y="1645225"/>
            <a:ext cx="28662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</a:rPr>
              <a:t>Deep-layer shear vectors along the boundary favor precipitation (and outflow/cold pool) distributions towards the updraft regions of neighboring storms.</a:t>
            </a:r>
            <a:endParaRPr>
              <a:solidFill>
                <a:srgbClr val="D9D9D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D9D9D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</a:rPr>
              <a:t>Also favors downshear updraft development in close proximity to neighboring storms.</a:t>
            </a:r>
            <a:endParaRPr>
              <a:solidFill>
                <a:srgbClr val="D9D9D9"/>
              </a:solidFill>
            </a:endParaRPr>
          </a:p>
        </p:txBody>
      </p:sp>
      <p:sp>
        <p:nvSpPr>
          <p:cNvPr id="601" name="Google Shape;601;p64"/>
          <p:cNvSpPr txBox="1"/>
          <p:nvPr/>
        </p:nvSpPr>
        <p:spPr>
          <a:xfrm>
            <a:off x="5981300" y="3823850"/>
            <a:ext cx="3044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</a:rPr>
              <a:t>This tends to favor cold pool amalgamation and </a:t>
            </a:r>
            <a:r>
              <a:rPr lang="en" u="sng">
                <a:solidFill>
                  <a:srgbClr val="D9D9D9"/>
                </a:solidFill>
              </a:rPr>
              <a:t>upscale growth</a:t>
            </a:r>
            <a:r>
              <a:rPr lang="en">
                <a:solidFill>
                  <a:srgbClr val="D9D9D9"/>
                </a:solidFill>
              </a:rPr>
              <a:t>.</a:t>
            </a:r>
            <a:endParaRPr>
              <a:solidFill>
                <a:srgbClr val="D9D9D9"/>
              </a:solidFill>
            </a:endParaRPr>
          </a:p>
        </p:txBody>
      </p:sp>
      <p:sp>
        <p:nvSpPr>
          <p:cNvPr id="602" name="Google Shape;602;p64"/>
          <p:cNvSpPr txBox="1"/>
          <p:nvPr/>
        </p:nvSpPr>
        <p:spPr>
          <a:xfrm>
            <a:off x="6269175" y="765475"/>
            <a:ext cx="27882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u="sng">
                <a:solidFill>
                  <a:srgbClr val="D9D9D9"/>
                </a:solidFill>
              </a:rPr>
              <a:t>Along Boundary</a:t>
            </a:r>
            <a:endParaRPr sz="2700" u="sng">
              <a:solidFill>
                <a:srgbClr val="D9D9D9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7" name="Google Shape;607;p65"/>
          <p:cNvGrpSpPr/>
          <p:nvPr/>
        </p:nvGrpSpPr>
        <p:grpSpPr>
          <a:xfrm rot="1125519">
            <a:off x="4929447" y="294369"/>
            <a:ext cx="1982280" cy="4495461"/>
            <a:chOff x="4371530" y="979286"/>
            <a:chExt cx="1609763" cy="3808415"/>
          </a:xfrm>
        </p:grpSpPr>
        <p:sp>
          <p:nvSpPr>
            <p:cNvPr id="608" name="Google Shape;608;p65"/>
            <p:cNvSpPr/>
            <p:nvPr/>
          </p:nvSpPr>
          <p:spPr>
            <a:xfrm>
              <a:off x="4392675" y="1005500"/>
              <a:ext cx="1399950" cy="3782200"/>
            </a:xfrm>
            <a:custGeom>
              <a:rect b="b" l="l" r="r" t="t"/>
              <a:pathLst>
                <a:path extrusionOk="0" h="151288" w="55998">
                  <a:moveTo>
                    <a:pt x="55998" y="0"/>
                  </a:moveTo>
                  <a:cubicBezTo>
                    <a:pt x="55276" y="4847"/>
                    <a:pt x="55483" y="13768"/>
                    <a:pt x="51667" y="29082"/>
                  </a:cubicBezTo>
                  <a:cubicBezTo>
                    <a:pt x="47851" y="44397"/>
                    <a:pt x="41715" y="71519"/>
                    <a:pt x="33104" y="91887"/>
                  </a:cubicBezTo>
                  <a:cubicBezTo>
                    <a:pt x="24493" y="112255"/>
                    <a:pt x="5517" y="141388"/>
                    <a:pt x="0" y="151288"/>
                  </a:cubicBezTo>
                </a:path>
              </a:pathLst>
            </a:custGeom>
            <a:noFill/>
            <a:ln cap="flat" cmpd="sng" w="38100">
              <a:solidFill>
                <a:srgbClr val="7F6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609" name="Google Shape;609;p65"/>
            <p:cNvSpPr/>
            <p:nvPr/>
          </p:nvSpPr>
          <p:spPr>
            <a:xfrm rot="-9380779">
              <a:off x="5710985" y="1020161"/>
              <a:ext cx="243016" cy="186450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65"/>
            <p:cNvSpPr/>
            <p:nvPr/>
          </p:nvSpPr>
          <p:spPr>
            <a:xfrm rot="-9001102">
              <a:off x="5687005" y="1288346"/>
              <a:ext cx="243135" cy="186427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65"/>
            <p:cNvSpPr/>
            <p:nvPr/>
          </p:nvSpPr>
          <p:spPr>
            <a:xfrm rot="-8518195">
              <a:off x="5639531" y="1556640"/>
              <a:ext cx="242990" cy="186341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65"/>
            <p:cNvSpPr/>
            <p:nvPr/>
          </p:nvSpPr>
          <p:spPr>
            <a:xfrm rot="-8506274">
              <a:off x="5556727" y="1801179"/>
              <a:ext cx="242888" cy="186476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65"/>
            <p:cNvSpPr/>
            <p:nvPr/>
          </p:nvSpPr>
          <p:spPr>
            <a:xfrm rot="-8545367">
              <a:off x="5488954" y="2063723"/>
              <a:ext cx="243019" cy="186499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65"/>
            <p:cNvSpPr/>
            <p:nvPr/>
          </p:nvSpPr>
          <p:spPr>
            <a:xfrm rot="-8724463">
              <a:off x="5446152" y="2325579"/>
              <a:ext cx="243072" cy="186492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65"/>
            <p:cNvSpPr/>
            <p:nvPr/>
          </p:nvSpPr>
          <p:spPr>
            <a:xfrm rot="-8391553">
              <a:off x="5365771" y="2586382"/>
              <a:ext cx="242916" cy="186490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65"/>
            <p:cNvSpPr/>
            <p:nvPr/>
          </p:nvSpPr>
          <p:spPr>
            <a:xfrm rot="-8388310">
              <a:off x="5282830" y="2803370"/>
              <a:ext cx="243109" cy="186454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65"/>
            <p:cNvSpPr/>
            <p:nvPr/>
          </p:nvSpPr>
          <p:spPr>
            <a:xfrm rot="-8103002">
              <a:off x="5228270" y="3007863"/>
              <a:ext cx="242891" cy="186252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65"/>
            <p:cNvSpPr/>
            <p:nvPr/>
          </p:nvSpPr>
          <p:spPr>
            <a:xfrm rot="-7982952">
              <a:off x="5141843" y="3247662"/>
              <a:ext cx="243032" cy="186376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65"/>
            <p:cNvSpPr/>
            <p:nvPr/>
          </p:nvSpPr>
          <p:spPr>
            <a:xfrm rot="-7829633">
              <a:off x="5021907" y="3463338"/>
              <a:ext cx="243006" cy="186420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65"/>
            <p:cNvSpPr/>
            <p:nvPr/>
          </p:nvSpPr>
          <p:spPr>
            <a:xfrm rot="-7841603">
              <a:off x="4926452" y="3659773"/>
              <a:ext cx="242941" cy="186582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65"/>
            <p:cNvSpPr/>
            <p:nvPr/>
          </p:nvSpPr>
          <p:spPr>
            <a:xfrm rot="-7493259">
              <a:off x="4825356" y="3851831"/>
              <a:ext cx="242845" cy="186417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65"/>
            <p:cNvSpPr/>
            <p:nvPr/>
          </p:nvSpPr>
          <p:spPr>
            <a:xfrm rot="-7660586">
              <a:off x="4694496" y="4072177"/>
              <a:ext cx="242964" cy="186499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65"/>
            <p:cNvSpPr/>
            <p:nvPr/>
          </p:nvSpPr>
          <p:spPr>
            <a:xfrm rot="-7919864">
              <a:off x="4565985" y="4287276"/>
              <a:ext cx="243013" cy="186530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65"/>
            <p:cNvSpPr/>
            <p:nvPr/>
          </p:nvSpPr>
          <p:spPr>
            <a:xfrm rot="-7666541">
              <a:off x="4398275" y="4541451"/>
              <a:ext cx="242910" cy="186499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5" name="Google Shape;625;p65"/>
          <p:cNvSpPr txBox="1"/>
          <p:nvPr/>
        </p:nvSpPr>
        <p:spPr>
          <a:xfrm>
            <a:off x="1298850" y="225125"/>
            <a:ext cx="6546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CCCCCC"/>
                </a:solidFill>
              </a:rPr>
              <a:t>Storm Mode Basics</a:t>
            </a:r>
            <a:endParaRPr b="1" sz="3000">
              <a:solidFill>
                <a:srgbClr val="CCCCCC"/>
              </a:solidFill>
            </a:endParaRPr>
          </a:p>
        </p:txBody>
      </p:sp>
      <p:sp>
        <p:nvSpPr>
          <p:cNvPr id="626" name="Google Shape;626;p65"/>
          <p:cNvSpPr txBox="1"/>
          <p:nvPr/>
        </p:nvSpPr>
        <p:spPr>
          <a:xfrm>
            <a:off x="208825" y="1725150"/>
            <a:ext cx="56463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CCCC"/>
                </a:solidFill>
              </a:rPr>
              <a:t>Consider each of these: </a:t>
            </a:r>
            <a:endParaRPr sz="1800">
              <a:solidFill>
                <a:srgbClr val="CCCC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AutoNum type="arabicParenR"/>
            </a:pPr>
            <a:r>
              <a:rPr lang="en" sz="1800">
                <a:solidFill>
                  <a:srgbClr val="D9D9D9"/>
                </a:solidFill>
              </a:rPr>
              <a:t>Boundary-relative storm motion</a:t>
            </a:r>
            <a:endParaRPr sz="1800">
              <a:solidFill>
                <a:srgbClr val="D9D9D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AutoNum type="arabicParenR"/>
            </a:pPr>
            <a:r>
              <a:rPr lang="en" sz="1800">
                <a:solidFill>
                  <a:srgbClr val="D9D9D9"/>
                </a:solidFill>
              </a:rPr>
              <a:t>Boundary-relative deep-layer shear</a:t>
            </a:r>
            <a:endParaRPr sz="1800">
              <a:solidFill>
                <a:srgbClr val="D9D9D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800"/>
              <a:buAutoNum type="arabicParenR"/>
            </a:pPr>
            <a:r>
              <a:rPr lang="en" sz="1800">
                <a:solidFill>
                  <a:srgbClr val="FFD966"/>
                </a:solidFill>
              </a:rPr>
              <a:t>Storm-relative anvil-level winds</a:t>
            </a:r>
            <a:endParaRPr sz="1800">
              <a:solidFill>
                <a:srgbClr val="FFD96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Strength of forcing for ascent</a:t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Strength of capping</a:t>
            </a:r>
            <a:endParaRPr sz="1800">
              <a:solidFill>
                <a:srgbClr val="CCCCCC"/>
              </a:solidFill>
            </a:endParaRPr>
          </a:p>
        </p:txBody>
      </p:sp>
      <p:sp>
        <p:nvSpPr>
          <p:cNvPr id="627" name="Google Shape;627;p65"/>
          <p:cNvSpPr txBox="1"/>
          <p:nvPr/>
        </p:nvSpPr>
        <p:spPr>
          <a:xfrm>
            <a:off x="3150400" y="1650875"/>
            <a:ext cx="2363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FFFF"/>
                </a:solidFill>
              </a:rPr>
              <a:t>Anvil-level SR wind</a:t>
            </a:r>
            <a:endParaRPr sz="1700">
              <a:solidFill>
                <a:srgbClr val="00FFFF"/>
              </a:solidFill>
            </a:endParaRPr>
          </a:p>
        </p:txBody>
      </p:sp>
      <p:sp>
        <p:nvSpPr>
          <p:cNvPr id="628" name="Google Shape;628;p65"/>
          <p:cNvSpPr/>
          <p:nvPr/>
        </p:nvSpPr>
        <p:spPr>
          <a:xfrm>
            <a:off x="4575450" y="2724150"/>
            <a:ext cx="891864" cy="1858788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65"/>
          <p:cNvSpPr/>
          <p:nvPr/>
        </p:nvSpPr>
        <p:spPr>
          <a:xfrm>
            <a:off x="4575455" y="1877538"/>
            <a:ext cx="1916825" cy="1381675"/>
          </a:xfrm>
          <a:custGeom>
            <a:rect b="b" l="l" r="r" t="t"/>
            <a:pathLst>
              <a:path extrusionOk="0" h="55267" w="76673">
                <a:moveTo>
                  <a:pt x="3236" y="51683"/>
                </a:moveTo>
                <a:cubicBezTo>
                  <a:pt x="2082" y="48854"/>
                  <a:pt x="-1208" y="43313"/>
                  <a:pt x="466" y="38175"/>
                </a:cubicBezTo>
                <a:cubicBezTo>
                  <a:pt x="2140" y="33037"/>
                  <a:pt x="8778" y="26687"/>
                  <a:pt x="13281" y="20857"/>
                </a:cubicBezTo>
                <a:cubicBezTo>
                  <a:pt x="17784" y="15027"/>
                  <a:pt x="21883" y="6657"/>
                  <a:pt x="27482" y="3193"/>
                </a:cubicBezTo>
                <a:cubicBezTo>
                  <a:pt x="33082" y="-271"/>
                  <a:pt x="40355" y="-98"/>
                  <a:pt x="46878" y="75"/>
                </a:cubicBezTo>
                <a:cubicBezTo>
                  <a:pt x="53401" y="248"/>
                  <a:pt x="61656" y="1519"/>
                  <a:pt x="66621" y="4232"/>
                </a:cubicBezTo>
                <a:cubicBezTo>
                  <a:pt x="71586" y="6945"/>
                  <a:pt x="76493" y="11851"/>
                  <a:pt x="76666" y="16354"/>
                </a:cubicBezTo>
                <a:cubicBezTo>
                  <a:pt x="76839" y="20857"/>
                  <a:pt x="73952" y="26688"/>
                  <a:pt x="67660" y="31248"/>
                </a:cubicBezTo>
                <a:cubicBezTo>
                  <a:pt x="61368" y="35809"/>
                  <a:pt x="47225" y="40023"/>
                  <a:pt x="38912" y="43717"/>
                </a:cubicBezTo>
                <a:cubicBezTo>
                  <a:pt x="30599" y="47412"/>
                  <a:pt x="23037" y="51510"/>
                  <a:pt x="17784" y="53415"/>
                </a:cubicBezTo>
                <a:cubicBezTo>
                  <a:pt x="12531" y="55320"/>
                  <a:pt x="9818" y="55436"/>
                  <a:pt x="7393" y="55147"/>
                </a:cubicBezTo>
                <a:cubicBezTo>
                  <a:pt x="4968" y="54858"/>
                  <a:pt x="4391" y="54512"/>
                  <a:pt x="3236" y="51683"/>
                </a:cubicBezTo>
                <a:close/>
              </a:path>
            </a:pathLst>
          </a:cu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630" name="Google Shape;630;p65"/>
          <p:cNvCxnSpPr/>
          <p:nvPr/>
        </p:nvCxnSpPr>
        <p:spPr>
          <a:xfrm flipH="1" rot="10800000">
            <a:off x="4852550" y="2026375"/>
            <a:ext cx="1009800" cy="948900"/>
          </a:xfrm>
          <a:prstGeom prst="straightConnector1">
            <a:avLst/>
          </a:prstGeom>
          <a:noFill/>
          <a:ln cap="flat" cmpd="sng" w="38100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31" name="Google Shape;631;p65"/>
          <p:cNvCxnSpPr/>
          <p:nvPr/>
        </p:nvCxnSpPr>
        <p:spPr>
          <a:xfrm>
            <a:off x="5172950" y="4109600"/>
            <a:ext cx="1555200" cy="2286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32" name="Google Shape;632;p65"/>
          <p:cNvSpPr txBox="1"/>
          <p:nvPr/>
        </p:nvSpPr>
        <p:spPr>
          <a:xfrm>
            <a:off x="5569500" y="4341350"/>
            <a:ext cx="2363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</a:rPr>
              <a:t>Storm motion</a:t>
            </a:r>
            <a:endParaRPr sz="1700">
              <a:solidFill>
                <a:schemeClr val="lt1"/>
              </a:solidFill>
            </a:endParaRPr>
          </a:p>
        </p:txBody>
      </p:sp>
      <p:sp>
        <p:nvSpPr>
          <p:cNvPr id="633" name="Google Shape;633;p65"/>
          <p:cNvSpPr txBox="1"/>
          <p:nvPr/>
        </p:nvSpPr>
        <p:spPr>
          <a:xfrm>
            <a:off x="6632875" y="2147450"/>
            <a:ext cx="2545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</a:rPr>
              <a:t>The anvil-level storm relative (SR) winds influence storm morphology similar to the deep-layer shear vector. </a:t>
            </a:r>
            <a:endParaRPr>
              <a:solidFill>
                <a:srgbClr val="D9D9D9"/>
              </a:solidFill>
            </a:endParaRPr>
          </a:p>
        </p:txBody>
      </p:sp>
      <p:sp>
        <p:nvSpPr>
          <p:cNvPr id="634" name="Google Shape;634;p65"/>
          <p:cNvSpPr txBox="1"/>
          <p:nvPr/>
        </p:nvSpPr>
        <p:spPr>
          <a:xfrm>
            <a:off x="5988250" y="3117950"/>
            <a:ext cx="3044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</a:rPr>
              <a:t>They influence downstream anvil shading and seeding of new updrafts from fallout hydrometeors</a:t>
            </a:r>
            <a:endParaRPr>
              <a:solidFill>
                <a:srgbClr val="D9D9D9"/>
              </a:solidFill>
            </a:endParaRPr>
          </a:p>
        </p:txBody>
      </p:sp>
      <p:cxnSp>
        <p:nvCxnSpPr>
          <p:cNvPr id="635" name="Google Shape;635;p65"/>
          <p:cNvCxnSpPr/>
          <p:nvPr/>
        </p:nvCxnSpPr>
        <p:spPr>
          <a:xfrm flipH="1" rot="10800000">
            <a:off x="3446325" y="4779775"/>
            <a:ext cx="753300" cy="8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36" name="Google Shape;636;p65"/>
          <p:cNvCxnSpPr/>
          <p:nvPr/>
        </p:nvCxnSpPr>
        <p:spPr>
          <a:xfrm flipH="1" rot="10800000">
            <a:off x="3446325" y="4216975"/>
            <a:ext cx="8700" cy="571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37" name="Google Shape;637;p65"/>
          <p:cNvCxnSpPr/>
          <p:nvPr/>
        </p:nvCxnSpPr>
        <p:spPr>
          <a:xfrm flipH="1" rot="10800000">
            <a:off x="3446325" y="4294975"/>
            <a:ext cx="381000" cy="493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8" name="Google Shape;638;p65"/>
          <p:cNvSpPr txBox="1"/>
          <p:nvPr/>
        </p:nvSpPr>
        <p:spPr>
          <a:xfrm>
            <a:off x="4147700" y="4596250"/>
            <a:ext cx="61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X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39" name="Google Shape;639;p65"/>
          <p:cNvSpPr txBox="1"/>
          <p:nvPr/>
        </p:nvSpPr>
        <p:spPr>
          <a:xfrm>
            <a:off x="3766700" y="4062850"/>
            <a:ext cx="61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40" name="Google Shape;640;p65"/>
          <p:cNvSpPr txBox="1"/>
          <p:nvPr/>
        </p:nvSpPr>
        <p:spPr>
          <a:xfrm>
            <a:off x="3309500" y="3910450"/>
            <a:ext cx="61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Z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41" name="Google Shape;641;p65"/>
          <p:cNvSpPr/>
          <p:nvPr/>
        </p:nvSpPr>
        <p:spPr>
          <a:xfrm>
            <a:off x="5684184" y="3052576"/>
            <a:ext cx="381024" cy="571536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6" name="Google Shape;646;p66"/>
          <p:cNvGrpSpPr/>
          <p:nvPr/>
        </p:nvGrpSpPr>
        <p:grpSpPr>
          <a:xfrm rot="1125519">
            <a:off x="4929447" y="294369"/>
            <a:ext cx="1982280" cy="4495461"/>
            <a:chOff x="4371530" y="979286"/>
            <a:chExt cx="1609763" cy="3808415"/>
          </a:xfrm>
        </p:grpSpPr>
        <p:sp>
          <p:nvSpPr>
            <p:cNvPr id="647" name="Google Shape;647;p66"/>
            <p:cNvSpPr/>
            <p:nvPr/>
          </p:nvSpPr>
          <p:spPr>
            <a:xfrm>
              <a:off x="4392675" y="1005500"/>
              <a:ext cx="1399950" cy="3782200"/>
            </a:xfrm>
            <a:custGeom>
              <a:rect b="b" l="l" r="r" t="t"/>
              <a:pathLst>
                <a:path extrusionOk="0" h="151288" w="55998">
                  <a:moveTo>
                    <a:pt x="55998" y="0"/>
                  </a:moveTo>
                  <a:cubicBezTo>
                    <a:pt x="55276" y="4847"/>
                    <a:pt x="55483" y="13768"/>
                    <a:pt x="51667" y="29082"/>
                  </a:cubicBezTo>
                  <a:cubicBezTo>
                    <a:pt x="47851" y="44397"/>
                    <a:pt x="41715" y="71519"/>
                    <a:pt x="33104" y="91887"/>
                  </a:cubicBezTo>
                  <a:cubicBezTo>
                    <a:pt x="24493" y="112255"/>
                    <a:pt x="5517" y="141388"/>
                    <a:pt x="0" y="151288"/>
                  </a:cubicBezTo>
                </a:path>
              </a:pathLst>
            </a:custGeom>
            <a:noFill/>
            <a:ln cap="flat" cmpd="sng" w="38100">
              <a:solidFill>
                <a:srgbClr val="7F6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648" name="Google Shape;648;p66"/>
            <p:cNvSpPr/>
            <p:nvPr/>
          </p:nvSpPr>
          <p:spPr>
            <a:xfrm rot="-9380779">
              <a:off x="5710985" y="1020161"/>
              <a:ext cx="243016" cy="186450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66"/>
            <p:cNvSpPr/>
            <p:nvPr/>
          </p:nvSpPr>
          <p:spPr>
            <a:xfrm rot="-9001102">
              <a:off x="5687005" y="1288346"/>
              <a:ext cx="243135" cy="186427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66"/>
            <p:cNvSpPr/>
            <p:nvPr/>
          </p:nvSpPr>
          <p:spPr>
            <a:xfrm rot="-8518195">
              <a:off x="5639531" y="1556640"/>
              <a:ext cx="242990" cy="186341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66"/>
            <p:cNvSpPr/>
            <p:nvPr/>
          </p:nvSpPr>
          <p:spPr>
            <a:xfrm rot="-8506274">
              <a:off x="5556727" y="1801179"/>
              <a:ext cx="242888" cy="186476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66"/>
            <p:cNvSpPr/>
            <p:nvPr/>
          </p:nvSpPr>
          <p:spPr>
            <a:xfrm rot="-8545367">
              <a:off x="5488954" y="2063723"/>
              <a:ext cx="243019" cy="186499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66"/>
            <p:cNvSpPr/>
            <p:nvPr/>
          </p:nvSpPr>
          <p:spPr>
            <a:xfrm rot="-8724463">
              <a:off x="5446152" y="2325579"/>
              <a:ext cx="243072" cy="186492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66"/>
            <p:cNvSpPr/>
            <p:nvPr/>
          </p:nvSpPr>
          <p:spPr>
            <a:xfrm rot="-8391553">
              <a:off x="5365771" y="2586382"/>
              <a:ext cx="242916" cy="186490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66"/>
            <p:cNvSpPr/>
            <p:nvPr/>
          </p:nvSpPr>
          <p:spPr>
            <a:xfrm rot="-8388310">
              <a:off x="5282830" y="2803370"/>
              <a:ext cx="243109" cy="186454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66"/>
            <p:cNvSpPr/>
            <p:nvPr/>
          </p:nvSpPr>
          <p:spPr>
            <a:xfrm rot="-8103002">
              <a:off x="5228270" y="3007863"/>
              <a:ext cx="242891" cy="186252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66"/>
            <p:cNvSpPr/>
            <p:nvPr/>
          </p:nvSpPr>
          <p:spPr>
            <a:xfrm rot="-7982952">
              <a:off x="5141843" y="3247662"/>
              <a:ext cx="243032" cy="186376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66"/>
            <p:cNvSpPr/>
            <p:nvPr/>
          </p:nvSpPr>
          <p:spPr>
            <a:xfrm rot="-7829633">
              <a:off x="5021907" y="3463338"/>
              <a:ext cx="243006" cy="186420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66"/>
            <p:cNvSpPr/>
            <p:nvPr/>
          </p:nvSpPr>
          <p:spPr>
            <a:xfrm rot="-7841603">
              <a:off x="4926452" y="3659773"/>
              <a:ext cx="242941" cy="186582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66"/>
            <p:cNvSpPr/>
            <p:nvPr/>
          </p:nvSpPr>
          <p:spPr>
            <a:xfrm rot="-7493259">
              <a:off x="4825356" y="3851831"/>
              <a:ext cx="242845" cy="186417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66"/>
            <p:cNvSpPr/>
            <p:nvPr/>
          </p:nvSpPr>
          <p:spPr>
            <a:xfrm rot="-7660586">
              <a:off x="4694496" y="4072177"/>
              <a:ext cx="242964" cy="186499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66"/>
            <p:cNvSpPr/>
            <p:nvPr/>
          </p:nvSpPr>
          <p:spPr>
            <a:xfrm rot="-7919864">
              <a:off x="4565985" y="4287276"/>
              <a:ext cx="243013" cy="186530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66"/>
            <p:cNvSpPr/>
            <p:nvPr/>
          </p:nvSpPr>
          <p:spPr>
            <a:xfrm rot="-7666541">
              <a:off x="4398275" y="4541451"/>
              <a:ext cx="242910" cy="186499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4" name="Google Shape;664;p66"/>
          <p:cNvSpPr txBox="1"/>
          <p:nvPr/>
        </p:nvSpPr>
        <p:spPr>
          <a:xfrm>
            <a:off x="1298850" y="225125"/>
            <a:ext cx="6546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CCCCCC"/>
                </a:solidFill>
              </a:rPr>
              <a:t>Storm Mode Basics</a:t>
            </a:r>
            <a:endParaRPr b="1" sz="3000">
              <a:solidFill>
                <a:srgbClr val="CCCCCC"/>
              </a:solidFill>
            </a:endParaRPr>
          </a:p>
        </p:txBody>
      </p:sp>
      <p:sp>
        <p:nvSpPr>
          <p:cNvPr id="665" name="Google Shape;665;p66"/>
          <p:cNvSpPr txBox="1"/>
          <p:nvPr/>
        </p:nvSpPr>
        <p:spPr>
          <a:xfrm>
            <a:off x="208825" y="1725150"/>
            <a:ext cx="56463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CCCC"/>
                </a:solidFill>
              </a:rPr>
              <a:t>Consider each of these: </a:t>
            </a:r>
            <a:endParaRPr sz="1800">
              <a:solidFill>
                <a:srgbClr val="CCCC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AutoNum type="arabicParenR"/>
            </a:pPr>
            <a:r>
              <a:rPr lang="en" sz="1800">
                <a:solidFill>
                  <a:srgbClr val="D9D9D9"/>
                </a:solidFill>
              </a:rPr>
              <a:t>Boundary-relative storm motion</a:t>
            </a:r>
            <a:endParaRPr sz="1800">
              <a:solidFill>
                <a:srgbClr val="D9D9D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AutoNum type="arabicParenR"/>
            </a:pPr>
            <a:r>
              <a:rPr lang="en" sz="1800">
                <a:solidFill>
                  <a:srgbClr val="D9D9D9"/>
                </a:solidFill>
              </a:rPr>
              <a:t>Boundary-relative deep-layer shear</a:t>
            </a:r>
            <a:endParaRPr sz="1800">
              <a:solidFill>
                <a:srgbClr val="D9D9D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800"/>
              <a:buAutoNum type="arabicParenR"/>
            </a:pPr>
            <a:r>
              <a:rPr lang="en" sz="1800">
                <a:solidFill>
                  <a:srgbClr val="FFD966"/>
                </a:solidFill>
              </a:rPr>
              <a:t>Storm-relative anvil-level winds</a:t>
            </a:r>
            <a:endParaRPr sz="1800">
              <a:solidFill>
                <a:srgbClr val="FFD96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Strength of forcing for ascent</a:t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Strength of capping</a:t>
            </a:r>
            <a:endParaRPr sz="1800">
              <a:solidFill>
                <a:srgbClr val="CCCCCC"/>
              </a:solidFill>
            </a:endParaRPr>
          </a:p>
        </p:txBody>
      </p:sp>
      <p:sp>
        <p:nvSpPr>
          <p:cNvPr id="666" name="Google Shape;666;p66"/>
          <p:cNvSpPr txBox="1"/>
          <p:nvPr/>
        </p:nvSpPr>
        <p:spPr>
          <a:xfrm>
            <a:off x="3765175" y="1809725"/>
            <a:ext cx="2363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FFFF"/>
                </a:solidFill>
              </a:rPr>
              <a:t>Anvil-level SR wind</a:t>
            </a:r>
            <a:endParaRPr sz="1700">
              <a:solidFill>
                <a:srgbClr val="00FFFF"/>
              </a:solidFill>
            </a:endParaRPr>
          </a:p>
        </p:txBody>
      </p:sp>
      <p:sp>
        <p:nvSpPr>
          <p:cNvPr id="667" name="Google Shape;667;p66"/>
          <p:cNvSpPr txBox="1"/>
          <p:nvPr/>
        </p:nvSpPr>
        <p:spPr>
          <a:xfrm>
            <a:off x="3416875" y="864400"/>
            <a:ext cx="27882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u="sng">
                <a:solidFill>
                  <a:srgbClr val="D9D9D9"/>
                </a:solidFill>
              </a:rPr>
              <a:t>Along Boundary</a:t>
            </a:r>
            <a:endParaRPr sz="2700" u="sng">
              <a:solidFill>
                <a:srgbClr val="D9D9D9"/>
              </a:solidFill>
            </a:endParaRPr>
          </a:p>
        </p:txBody>
      </p:sp>
      <p:sp>
        <p:nvSpPr>
          <p:cNvPr id="668" name="Google Shape;668;p66"/>
          <p:cNvSpPr/>
          <p:nvPr/>
        </p:nvSpPr>
        <p:spPr>
          <a:xfrm>
            <a:off x="4727850" y="3258119"/>
            <a:ext cx="462564" cy="1172448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69" name="Google Shape;669;p66"/>
          <p:cNvCxnSpPr/>
          <p:nvPr/>
        </p:nvCxnSpPr>
        <p:spPr>
          <a:xfrm>
            <a:off x="5172950" y="4109600"/>
            <a:ext cx="1555200" cy="2286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70" name="Google Shape;670;p66"/>
          <p:cNvSpPr txBox="1"/>
          <p:nvPr/>
        </p:nvSpPr>
        <p:spPr>
          <a:xfrm>
            <a:off x="5569500" y="4341350"/>
            <a:ext cx="2363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</a:rPr>
              <a:t>Storm motion</a:t>
            </a:r>
            <a:endParaRPr sz="1700">
              <a:solidFill>
                <a:schemeClr val="lt1"/>
              </a:solidFill>
            </a:endParaRPr>
          </a:p>
        </p:txBody>
      </p:sp>
      <p:sp>
        <p:nvSpPr>
          <p:cNvPr id="671" name="Google Shape;671;p66"/>
          <p:cNvSpPr txBox="1"/>
          <p:nvPr/>
        </p:nvSpPr>
        <p:spPr>
          <a:xfrm>
            <a:off x="6632875" y="2452250"/>
            <a:ext cx="2545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</a:rPr>
              <a:t>Along-boundary anvil-level SR winds tend to seed new updrafts in close proximity to neighboring storms.</a:t>
            </a:r>
            <a:endParaRPr>
              <a:solidFill>
                <a:srgbClr val="D9D9D9"/>
              </a:solidFill>
            </a:endParaRPr>
          </a:p>
        </p:txBody>
      </p:sp>
      <p:sp>
        <p:nvSpPr>
          <p:cNvPr id="672" name="Google Shape;672;p66"/>
          <p:cNvSpPr txBox="1"/>
          <p:nvPr/>
        </p:nvSpPr>
        <p:spPr>
          <a:xfrm>
            <a:off x="5835850" y="3575150"/>
            <a:ext cx="304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</a:rPr>
              <a:t>This tends to favor </a:t>
            </a:r>
            <a:r>
              <a:rPr lang="en" u="sng">
                <a:solidFill>
                  <a:srgbClr val="D9D9D9"/>
                </a:solidFill>
              </a:rPr>
              <a:t>upscale growth</a:t>
            </a:r>
            <a:endParaRPr u="sng">
              <a:solidFill>
                <a:srgbClr val="D9D9D9"/>
              </a:solidFill>
            </a:endParaRPr>
          </a:p>
        </p:txBody>
      </p:sp>
      <p:sp>
        <p:nvSpPr>
          <p:cNvPr id="673" name="Google Shape;673;p66"/>
          <p:cNvSpPr/>
          <p:nvPr/>
        </p:nvSpPr>
        <p:spPr>
          <a:xfrm>
            <a:off x="5642250" y="2343719"/>
            <a:ext cx="462564" cy="1172448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66"/>
          <p:cNvSpPr/>
          <p:nvPr/>
        </p:nvSpPr>
        <p:spPr>
          <a:xfrm>
            <a:off x="6556650" y="1276919"/>
            <a:ext cx="462564" cy="1172448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66"/>
          <p:cNvSpPr/>
          <p:nvPr/>
        </p:nvSpPr>
        <p:spPr>
          <a:xfrm>
            <a:off x="6556653" y="742921"/>
            <a:ext cx="994065" cy="871422"/>
          </a:xfrm>
          <a:custGeom>
            <a:rect b="b" l="l" r="r" t="t"/>
            <a:pathLst>
              <a:path extrusionOk="0" h="55267" w="76673">
                <a:moveTo>
                  <a:pt x="3236" y="51683"/>
                </a:moveTo>
                <a:cubicBezTo>
                  <a:pt x="2082" y="48854"/>
                  <a:pt x="-1208" y="43313"/>
                  <a:pt x="466" y="38175"/>
                </a:cubicBezTo>
                <a:cubicBezTo>
                  <a:pt x="2140" y="33037"/>
                  <a:pt x="8778" y="26687"/>
                  <a:pt x="13281" y="20857"/>
                </a:cubicBezTo>
                <a:cubicBezTo>
                  <a:pt x="17784" y="15027"/>
                  <a:pt x="21883" y="6657"/>
                  <a:pt x="27482" y="3193"/>
                </a:cubicBezTo>
                <a:cubicBezTo>
                  <a:pt x="33082" y="-271"/>
                  <a:pt x="40355" y="-98"/>
                  <a:pt x="46878" y="75"/>
                </a:cubicBezTo>
                <a:cubicBezTo>
                  <a:pt x="53401" y="248"/>
                  <a:pt x="61656" y="1519"/>
                  <a:pt x="66621" y="4232"/>
                </a:cubicBezTo>
                <a:cubicBezTo>
                  <a:pt x="71586" y="6945"/>
                  <a:pt x="76493" y="11851"/>
                  <a:pt x="76666" y="16354"/>
                </a:cubicBezTo>
                <a:cubicBezTo>
                  <a:pt x="76839" y="20857"/>
                  <a:pt x="73952" y="26688"/>
                  <a:pt x="67660" y="31248"/>
                </a:cubicBezTo>
                <a:cubicBezTo>
                  <a:pt x="61368" y="35809"/>
                  <a:pt x="47225" y="40023"/>
                  <a:pt x="38912" y="43717"/>
                </a:cubicBezTo>
                <a:cubicBezTo>
                  <a:pt x="30599" y="47412"/>
                  <a:pt x="23037" y="51510"/>
                  <a:pt x="17784" y="53415"/>
                </a:cubicBezTo>
                <a:cubicBezTo>
                  <a:pt x="12531" y="55320"/>
                  <a:pt x="9818" y="55436"/>
                  <a:pt x="7393" y="55147"/>
                </a:cubicBezTo>
                <a:cubicBezTo>
                  <a:pt x="4968" y="54858"/>
                  <a:pt x="4391" y="54512"/>
                  <a:pt x="3236" y="51683"/>
                </a:cubicBezTo>
                <a:close/>
              </a:path>
            </a:pathLst>
          </a:cu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676" name="Google Shape;676;p66"/>
          <p:cNvCxnSpPr/>
          <p:nvPr/>
        </p:nvCxnSpPr>
        <p:spPr>
          <a:xfrm flipH="1" rot="10800000">
            <a:off x="6700351" y="836816"/>
            <a:ext cx="523800" cy="598500"/>
          </a:xfrm>
          <a:prstGeom prst="straightConnector1">
            <a:avLst/>
          </a:prstGeom>
          <a:noFill/>
          <a:ln cap="flat" cmpd="sng" w="38100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77" name="Google Shape;677;p66"/>
          <p:cNvSpPr/>
          <p:nvPr/>
        </p:nvSpPr>
        <p:spPr>
          <a:xfrm>
            <a:off x="4727853" y="2724121"/>
            <a:ext cx="994065" cy="871422"/>
          </a:xfrm>
          <a:custGeom>
            <a:rect b="b" l="l" r="r" t="t"/>
            <a:pathLst>
              <a:path extrusionOk="0" h="55267" w="76673">
                <a:moveTo>
                  <a:pt x="3236" y="51683"/>
                </a:moveTo>
                <a:cubicBezTo>
                  <a:pt x="2082" y="48854"/>
                  <a:pt x="-1208" y="43313"/>
                  <a:pt x="466" y="38175"/>
                </a:cubicBezTo>
                <a:cubicBezTo>
                  <a:pt x="2140" y="33037"/>
                  <a:pt x="8778" y="26687"/>
                  <a:pt x="13281" y="20857"/>
                </a:cubicBezTo>
                <a:cubicBezTo>
                  <a:pt x="17784" y="15027"/>
                  <a:pt x="21883" y="6657"/>
                  <a:pt x="27482" y="3193"/>
                </a:cubicBezTo>
                <a:cubicBezTo>
                  <a:pt x="33082" y="-271"/>
                  <a:pt x="40355" y="-98"/>
                  <a:pt x="46878" y="75"/>
                </a:cubicBezTo>
                <a:cubicBezTo>
                  <a:pt x="53401" y="248"/>
                  <a:pt x="61656" y="1519"/>
                  <a:pt x="66621" y="4232"/>
                </a:cubicBezTo>
                <a:cubicBezTo>
                  <a:pt x="71586" y="6945"/>
                  <a:pt x="76493" y="11851"/>
                  <a:pt x="76666" y="16354"/>
                </a:cubicBezTo>
                <a:cubicBezTo>
                  <a:pt x="76839" y="20857"/>
                  <a:pt x="73952" y="26688"/>
                  <a:pt x="67660" y="31248"/>
                </a:cubicBezTo>
                <a:cubicBezTo>
                  <a:pt x="61368" y="35809"/>
                  <a:pt x="47225" y="40023"/>
                  <a:pt x="38912" y="43717"/>
                </a:cubicBezTo>
                <a:cubicBezTo>
                  <a:pt x="30599" y="47412"/>
                  <a:pt x="23037" y="51510"/>
                  <a:pt x="17784" y="53415"/>
                </a:cubicBezTo>
                <a:cubicBezTo>
                  <a:pt x="12531" y="55320"/>
                  <a:pt x="9818" y="55436"/>
                  <a:pt x="7393" y="55147"/>
                </a:cubicBezTo>
                <a:cubicBezTo>
                  <a:pt x="4968" y="54858"/>
                  <a:pt x="4391" y="54512"/>
                  <a:pt x="3236" y="51683"/>
                </a:cubicBezTo>
                <a:close/>
              </a:path>
            </a:pathLst>
          </a:cu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678" name="Google Shape;678;p66"/>
          <p:cNvCxnSpPr/>
          <p:nvPr/>
        </p:nvCxnSpPr>
        <p:spPr>
          <a:xfrm flipH="1" rot="10800000">
            <a:off x="4871551" y="2818016"/>
            <a:ext cx="523800" cy="598500"/>
          </a:xfrm>
          <a:prstGeom prst="straightConnector1">
            <a:avLst/>
          </a:prstGeom>
          <a:noFill/>
          <a:ln cap="flat" cmpd="sng" w="38100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79" name="Google Shape;679;p66"/>
          <p:cNvSpPr/>
          <p:nvPr/>
        </p:nvSpPr>
        <p:spPr>
          <a:xfrm>
            <a:off x="5642253" y="1809721"/>
            <a:ext cx="994065" cy="871422"/>
          </a:xfrm>
          <a:custGeom>
            <a:rect b="b" l="l" r="r" t="t"/>
            <a:pathLst>
              <a:path extrusionOk="0" h="55267" w="76673">
                <a:moveTo>
                  <a:pt x="3236" y="51683"/>
                </a:moveTo>
                <a:cubicBezTo>
                  <a:pt x="2082" y="48854"/>
                  <a:pt x="-1208" y="43313"/>
                  <a:pt x="466" y="38175"/>
                </a:cubicBezTo>
                <a:cubicBezTo>
                  <a:pt x="2140" y="33037"/>
                  <a:pt x="8778" y="26687"/>
                  <a:pt x="13281" y="20857"/>
                </a:cubicBezTo>
                <a:cubicBezTo>
                  <a:pt x="17784" y="15027"/>
                  <a:pt x="21883" y="6657"/>
                  <a:pt x="27482" y="3193"/>
                </a:cubicBezTo>
                <a:cubicBezTo>
                  <a:pt x="33082" y="-271"/>
                  <a:pt x="40355" y="-98"/>
                  <a:pt x="46878" y="75"/>
                </a:cubicBezTo>
                <a:cubicBezTo>
                  <a:pt x="53401" y="248"/>
                  <a:pt x="61656" y="1519"/>
                  <a:pt x="66621" y="4232"/>
                </a:cubicBezTo>
                <a:cubicBezTo>
                  <a:pt x="71586" y="6945"/>
                  <a:pt x="76493" y="11851"/>
                  <a:pt x="76666" y="16354"/>
                </a:cubicBezTo>
                <a:cubicBezTo>
                  <a:pt x="76839" y="20857"/>
                  <a:pt x="73952" y="26688"/>
                  <a:pt x="67660" y="31248"/>
                </a:cubicBezTo>
                <a:cubicBezTo>
                  <a:pt x="61368" y="35809"/>
                  <a:pt x="47225" y="40023"/>
                  <a:pt x="38912" y="43717"/>
                </a:cubicBezTo>
                <a:cubicBezTo>
                  <a:pt x="30599" y="47412"/>
                  <a:pt x="23037" y="51510"/>
                  <a:pt x="17784" y="53415"/>
                </a:cubicBezTo>
                <a:cubicBezTo>
                  <a:pt x="12531" y="55320"/>
                  <a:pt x="9818" y="55436"/>
                  <a:pt x="7393" y="55147"/>
                </a:cubicBezTo>
                <a:cubicBezTo>
                  <a:pt x="4968" y="54858"/>
                  <a:pt x="4391" y="54512"/>
                  <a:pt x="3236" y="51683"/>
                </a:cubicBezTo>
                <a:close/>
              </a:path>
            </a:pathLst>
          </a:cu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680" name="Google Shape;680;p66"/>
          <p:cNvCxnSpPr/>
          <p:nvPr/>
        </p:nvCxnSpPr>
        <p:spPr>
          <a:xfrm flipH="1" rot="10800000">
            <a:off x="5785951" y="1903616"/>
            <a:ext cx="523800" cy="598500"/>
          </a:xfrm>
          <a:prstGeom prst="straightConnector1">
            <a:avLst/>
          </a:prstGeom>
          <a:noFill/>
          <a:ln cap="flat" cmpd="sng" w="38100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81" name="Google Shape;681;p66"/>
          <p:cNvCxnSpPr/>
          <p:nvPr/>
        </p:nvCxnSpPr>
        <p:spPr>
          <a:xfrm flipH="1" rot="10800000">
            <a:off x="3446325" y="4779775"/>
            <a:ext cx="753300" cy="8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82" name="Google Shape;682;p66"/>
          <p:cNvCxnSpPr/>
          <p:nvPr/>
        </p:nvCxnSpPr>
        <p:spPr>
          <a:xfrm flipH="1" rot="10800000">
            <a:off x="3446325" y="4216975"/>
            <a:ext cx="8700" cy="571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83" name="Google Shape;683;p66"/>
          <p:cNvCxnSpPr/>
          <p:nvPr/>
        </p:nvCxnSpPr>
        <p:spPr>
          <a:xfrm flipH="1" rot="10800000">
            <a:off x="3446325" y="4294975"/>
            <a:ext cx="381000" cy="493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84" name="Google Shape;684;p66"/>
          <p:cNvSpPr txBox="1"/>
          <p:nvPr/>
        </p:nvSpPr>
        <p:spPr>
          <a:xfrm>
            <a:off x="4147700" y="4596250"/>
            <a:ext cx="61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X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85" name="Google Shape;685;p66"/>
          <p:cNvSpPr txBox="1"/>
          <p:nvPr/>
        </p:nvSpPr>
        <p:spPr>
          <a:xfrm>
            <a:off x="3766700" y="4062850"/>
            <a:ext cx="61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86" name="Google Shape;686;p66"/>
          <p:cNvSpPr txBox="1"/>
          <p:nvPr/>
        </p:nvSpPr>
        <p:spPr>
          <a:xfrm>
            <a:off x="3309500" y="3910450"/>
            <a:ext cx="61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Z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87" name="Google Shape;687;p66"/>
          <p:cNvSpPr/>
          <p:nvPr/>
        </p:nvSpPr>
        <p:spPr>
          <a:xfrm>
            <a:off x="6205068" y="2452245"/>
            <a:ext cx="169884" cy="493452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p66"/>
          <p:cNvSpPr/>
          <p:nvPr/>
        </p:nvSpPr>
        <p:spPr>
          <a:xfrm>
            <a:off x="5284993" y="3416520"/>
            <a:ext cx="169884" cy="493452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66"/>
          <p:cNvSpPr/>
          <p:nvPr/>
        </p:nvSpPr>
        <p:spPr>
          <a:xfrm>
            <a:off x="7224143" y="1374345"/>
            <a:ext cx="169884" cy="493452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31275"/>
            <a:ext cx="4526099" cy="318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926982"/>
            <a:ext cx="4572002" cy="3213369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40"/>
          <p:cNvSpPr/>
          <p:nvPr/>
        </p:nvSpPr>
        <p:spPr>
          <a:xfrm>
            <a:off x="86600" y="952500"/>
            <a:ext cx="666900" cy="103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40"/>
          <p:cNvSpPr/>
          <p:nvPr/>
        </p:nvSpPr>
        <p:spPr>
          <a:xfrm>
            <a:off x="4707075" y="952500"/>
            <a:ext cx="666900" cy="103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40"/>
          <p:cNvSpPr txBox="1"/>
          <p:nvPr/>
        </p:nvSpPr>
        <p:spPr>
          <a:xfrm>
            <a:off x="1955700" y="132900"/>
            <a:ext cx="614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A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203" name="Google Shape;203;p40"/>
          <p:cNvSpPr txBox="1"/>
          <p:nvPr/>
        </p:nvSpPr>
        <p:spPr>
          <a:xfrm>
            <a:off x="6984900" y="132900"/>
            <a:ext cx="614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B</a:t>
            </a:r>
            <a:endParaRPr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67"/>
          <p:cNvGrpSpPr/>
          <p:nvPr/>
        </p:nvGrpSpPr>
        <p:grpSpPr>
          <a:xfrm rot="1125519">
            <a:off x="4929447" y="294369"/>
            <a:ext cx="1982280" cy="4495461"/>
            <a:chOff x="4371530" y="979286"/>
            <a:chExt cx="1609763" cy="3808415"/>
          </a:xfrm>
        </p:grpSpPr>
        <p:sp>
          <p:nvSpPr>
            <p:cNvPr id="695" name="Google Shape;695;p67"/>
            <p:cNvSpPr/>
            <p:nvPr/>
          </p:nvSpPr>
          <p:spPr>
            <a:xfrm>
              <a:off x="4392675" y="1005500"/>
              <a:ext cx="1399950" cy="3782200"/>
            </a:xfrm>
            <a:custGeom>
              <a:rect b="b" l="l" r="r" t="t"/>
              <a:pathLst>
                <a:path extrusionOk="0" h="151288" w="55998">
                  <a:moveTo>
                    <a:pt x="55998" y="0"/>
                  </a:moveTo>
                  <a:cubicBezTo>
                    <a:pt x="55276" y="4847"/>
                    <a:pt x="55483" y="13768"/>
                    <a:pt x="51667" y="29082"/>
                  </a:cubicBezTo>
                  <a:cubicBezTo>
                    <a:pt x="47851" y="44397"/>
                    <a:pt x="41715" y="71519"/>
                    <a:pt x="33104" y="91887"/>
                  </a:cubicBezTo>
                  <a:cubicBezTo>
                    <a:pt x="24493" y="112255"/>
                    <a:pt x="5517" y="141388"/>
                    <a:pt x="0" y="151288"/>
                  </a:cubicBezTo>
                </a:path>
              </a:pathLst>
            </a:custGeom>
            <a:noFill/>
            <a:ln cap="flat" cmpd="sng" w="38100">
              <a:solidFill>
                <a:srgbClr val="7F6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696" name="Google Shape;696;p67"/>
            <p:cNvSpPr/>
            <p:nvPr/>
          </p:nvSpPr>
          <p:spPr>
            <a:xfrm rot="-9380779">
              <a:off x="5710985" y="1020161"/>
              <a:ext cx="243016" cy="186450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67"/>
            <p:cNvSpPr/>
            <p:nvPr/>
          </p:nvSpPr>
          <p:spPr>
            <a:xfrm rot="-9001102">
              <a:off x="5687005" y="1288346"/>
              <a:ext cx="243135" cy="186427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67"/>
            <p:cNvSpPr/>
            <p:nvPr/>
          </p:nvSpPr>
          <p:spPr>
            <a:xfrm rot="-8518195">
              <a:off x="5639531" y="1556640"/>
              <a:ext cx="242990" cy="186341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67"/>
            <p:cNvSpPr/>
            <p:nvPr/>
          </p:nvSpPr>
          <p:spPr>
            <a:xfrm rot="-8506274">
              <a:off x="5556727" y="1801179"/>
              <a:ext cx="242888" cy="186476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67"/>
            <p:cNvSpPr/>
            <p:nvPr/>
          </p:nvSpPr>
          <p:spPr>
            <a:xfrm rot="-8545367">
              <a:off x="5488954" y="2063723"/>
              <a:ext cx="243019" cy="186499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67"/>
            <p:cNvSpPr/>
            <p:nvPr/>
          </p:nvSpPr>
          <p:spPr>
            <a:xfrm rot="-8724463">
              <a:off x="5446152" y="2325579"/>
              <a:ext cx="243072" cy="186492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67"/>
            <p:cNvSpPr/>
            <p:nvPr/>
          </p:nvSpPr>
          <p:spPr>
            <a:xfrm rot="-8391553">
              <a:off x="5365771" y="2586382"/>
              <a:ext cx="242916" cy="186490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67"/>
            <p:cNvSpPr/>
            <p:nvPr/>
          </p:nvSpPr>
          <p:spPr>
            <a:xfrm rot="-8388310">
              <a:off x="5282830" y="2803370"/>
              <a:ext cx="243109" cy="186454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67"/>
            <p:cNvSpPr/>
            <p:nvPr/>
          </p:nvSpPr>
          <p:spPr>
            <a:xfrm rot="-8103002">
              <a:off x="5228270" y="3007863"/>
              <a:ext cx="242891" cy="186252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67"/>
            <p:cNvSpPr/>
            <p:nvPr/>
          </p:nvSpPr>
          <p:spPr>
            <a:xfrm rot="-7982952">
              <a:off x="5141843" y="3247662"/>
              <a:ext cx="243032" cy="186376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67"/>
            <p:cNvSpPr/>
            <p:nvPr/>
          </p:nvSpPr>
          <p:spPr>
            <a:xfrm rot="-7829633">
              <a:off x="5021907" y="3463338"/>
              <a:ext cx="243006" cy="186420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67"/>
            <p:cNvSpPr/>
            <p:nvPr/>
          </p:nvSpPr>
          <p:spPr>
            <a:xfrm rot="-7841603">
              <a:off x="4926452" y="3659773"/>
              <a:ext cx="242941" cy="186582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67"/>
            <p:cNvSpPr/>
            <p:nvPr/>
          </p:nvSpPr>
          <p:spPr>
            <a:xfrm rot="-7493259">
              <a:off x="4825356" y="3851831"/>
              <a:ext cx="242845" cy="186417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67"/>
            <p:cNvSpPr/>
            <p:nvPr/>
          </p:nvSpPr>
          <p:spPr>
            <a:xfrm rot="-7660586">
              <a:off x="4694496" y="4072177"/>
              <a:ext cx="242964" cy="186499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67"/>
            <p:cNvSpPr/>
            <p:nvPr/>
          </p:nvSpPr>
          <p:spPr>
            <a:xfrm rot="-7919864">
              <a:off x="4565985" y="4287276"/>
              <a:ext cx="243013" cy="186530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67"/>
            <p:cNvSpPr/>
            <p:nvPr/>
          </p:nvSpPr>
          <p:spPr>
            <a:xfrm rot="-7666541">
              <a:off x="4398275" y="4541451"/>
              <a:ext cx="242910" cy="186499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2" name="Google Shape;712;p67"/>
          <p:cNvSpPr txBox="1"/>
          <p:nvPr/>
        </p:nvSpPr>
        <p:spPr>
          <a:xfrm>
            <a:off x="1298850" y="225125"/>
            <a:ext cx="6546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CCCCCC"/>
                </a:solidFill>
              </a:rPr>
              <a:t>Storm Mode Basics</a:t>
            </a:r>
            <a:endParaRPr b="1" sz="3000">
              <a:solidFill>
                <a:srgbClr val="CCCCCC"/>
              </a:solidFill>
            </a:endParaRPr>
          </a:p>
        </p:txBody>
      </p:sp>
      <p:sp>
        <p:nvSpPr>
          <p:cNvPr id="713" name="Google Shape;713;p67"/>
          <p:cNvSpPr txBox="1"/>
          <p:nvPr/>
        </p:nvSpPr>
        <p:spPr>
          <a:xfrm>
            <a:off x="208825" y="1725150"/>
            <a:ext cx="56463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CCCC"/>
                </a:solidFill>
              </a:rPr>
              <a:t>Consider each of these: </a:t>
            </a:r>
            <a:endParaRPr sz="1800">
              <a:solidFill>
                <a:srgbClr val="CCCC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AutoNum type="arabicParenR"/>
            </a:pPr>
            <a:r>
              <a:rPr lang="en" sz="1800">
                <a:solidFill>
                  <a:srgbClr val="D9D9D9"/>
                </a:solidFill>
              </a:rPr>
              <a:t>Boundary-relative storm motion</a:t>
            </a:r>
            <a:endParaRPr sz="1800">
              <a:solidFill>
                <a:srgbClr val="D9D9D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AutoNum type="arabicParenR"/>
            </a:pPr>
            <a:r>
              <a:rPr lang="en" sz="1800">
                <a:solidFill>
                  <a:srgbClr val="D9D9D9"/>
                </a:solidFill>
              </a:rPr>
              <a:t>Boundary-relative deep-layer shear</a:t>
            </a:r>
            <a:endParaRPr sz="1800">
              <a:solidFill>
                <a:srgbClr val="D9D9D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800"/>
              <a:buAutoNum type="arabicParenR"/>
            </a:pPr>
            <a:r>
              <a:rPr lang="en" sz="1800">
                <a:solidFill>
                  <a:srgbClr val="FFD966"/>
                </a:solidFill>
              </a:rPr>
              <a:t>Storm-relative anvil-level winds</a:t>
            </a:r>
            <a:endParaRPr sz="1800">
              <a:solidFill>
                <a:srgbClr val="FFD96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Strength of forcing for ascent</a:t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Strength of capping</a:t>
            </a:r>
            <a:endParaRPr sz="1800">
              <a:solidFill>
                <a:srgbClr val="CCCCCC"/>
              </a:solidFill>
            </a:endParaRPr>
          </a:p>
        </p:txBody>
      </p:sp>
      <p:sp>
        <p:nvSpPr>
          <p:cNvPr id="714" name="Google Shape;714;p67"/>
          <p:cNvSpPr txBox="1"/>
          <p:nvPr/>
        </p:nvSpPr>
        <p:spPr>
          <a:xfrm>
            <a:off x="3765175" y="1809725"/>
            <a:ext cx="2363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FFFF"/>
                </a:solidFill>
              </a:rPr>
              <a:t>Anvil-level SR wind</a:t>
            </a:r>
            <a:endParaRPr sz="1700">
              <a:solidFill>
                <a:srgbClr val="00FFFF"/>
              </a:solidFill>
            </a:endParaRPr>
          </a:p>
        </p:txBody>
      </p:sp>
      <p:sp>
        <p:nvSpPr>
          <p:cNvPr id="715" name="Google Shape;715;p67"/>
          <p:cNvSpPr txBox="1"/>
          <p:nvPr/>
        </p:nvSpPr>
        <p:spPr>
          <a:xfrm>
            <a:off x="3416875" y="864400"/>
            <a:ext cx="27882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u="sng">
                <a:solidFill>
                  <a:srgbClr val="D9D9D9"/>
                </a:solidFill>
              </a:rPr>
              <a:t>Off Boundary</a:t>
            </a:r>
            <a:endParaRPr sz="2700" u="sng">
              <a:solidFill>
                <a:srgbClr val="D9D9D9"/>
              </a:solidFill>
            </a:endParaRPr>
          </a:p>
        </p:txBody>
      </p:sp>
      <p:sp>
        <p:nvSpPr>
          <p:cNvPr id="716" name="Google Shape;716;p67"/>
          <p:cNvSpPr/>
          <p:nvPr/>
        </p:nvSpPr>
        <p:spPr>
          <a:xfrm>
            <a:off x="4727850" y="3258119"/>
            <a:ext cx="462564" cy="1172448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17" name="Google Shape;717;p67"/>
          <p:cNvCxnSpPr/>
          <p:nvPr/>
        </p:nvCxnSpPr>
        <p:spPr>
          <a:xfrm>
            <a:off x="5172950" y="4109600"/>
            <a:ext cx="1555200" cy="2286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18" name="Google Shape;718;p67"/>
          <p:cNvSpPr txBox="1"/>
          <p:nvPr/>
        </p:nvSpPr>
        <p:spPr>
          <a:xfrm>
            <a:off x="5569500" y="4341350"/>
            <a:ext cx="2363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</a:rPr>
              <a:t>Storm motion</a:t>
            </a:r>
            <a:endParaRPr sz="1700">
              <a:solidFill>
                <a:schemeClr val="lt1"/>
              </a:solidFill>
            </a:endParaRPr>
          </a:p>
        </p:txBody>
      </p:sp>
      <p:sp>
        <p:nvSpPr>
          <p:cNvPr id="719" name="Google Shape;719;p67"/>
          <p:cNvSpPr txBox="1"/>
          <p:nvPr/>
        </p:nvSpPr>
        <p:spPr>
          <a:xfrm>
            <a:off x="6632875" y="2528450"/>
            <a:ext cx="2545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</a:rPr>
              <a:t>Off-boundary anvil-level SR winds tend to seed new updrafts downstream into the warm sector.</a:t>
            </a:r>
            <a:endParaRPr>
              <a:solidFill>
                <a:srgbClr val="D9D9D9"/>
              </a:solidFill>
            </a:endParaRPr>
          </a:p>
        </p:txBody>
      </p:sp>
      <p:sp>
        <p:nvSpPr>
          <p:cNvPr id="720" name="Google Shape;720;p67"/>
          <p:cNvSpPr txBox="1"/>
          <p:nvPr/>
        </p:nvSpPr>
        <p:spPr>
          <a:xfrm>
            <a:off x="5835850" y="3575150"/>
            <a:ext cx="304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</a:rPr>
              <a:t>This tends to favor </a:t>
            </a:r>
            <a:r>
              <a:rPr lang="en" u="sng">
                <a:solidFill>
                  <a:srgbClr val="D9D9D9"/>
                </a:solidFill>
              </a:rPr>
              <a:t>discrete cells.</a:t>
            </a:r>
            <a:endParaRPr u="sng">
              <a:solidFill>
                <a:srgbClr val="D9D9D9"/>
              </a:solidFill>
            </a:endParaRPr>
          </a:p>
        </p:txBody>
      </p:sp>
      <p:sp>
        <p:nvSpPr>
          <p:cNvPr id="721" name="Google Shape;721;p67"/>
          <p:cNvSpPr/>
          <p:nvPr/>
        </p:nvSpPr>
        <p:spPr>
          <a:xfrm>
            <a:off x="5642250" y="2343719"/>
            <a:ext cx="462564" cy="1172448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p67"/>
          <p:cNvSpPr/>
          <p:nvPr/>
        </p:nvSpPr>
        <p:spPr>
          <a:xfrm>
            <a:off x="6556650" y="1276919"/>
            <a:ext cx="462564" cy="1172448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p67"/>
          <p:cNvSpPr/>
          <p:nvPr/>
        </p:nvSpPr>
        <p:spPr>
          <a:xfrm rot="2727651">
            <a:off x="4880195" y="3105100"/>
            <a:ext cx="994218" cy="871604"/>
          </a:xfrm>
          <a:custGeom>
            <a:rect b="b" l="l" r="r" t="t"/>
            <a:pathLst>
              <a:path extrusionOk="0" h="55267" w="76673">
                <a:moveTo>
                  <a:pt x="3236" y="51683"/>
                </a:moveTo>
                <a:cubicBezTo>
                  <a:pt x="2082" y="48854"/>
                  <a:pt x="-1208" y="43313"/>
                  <a:pt x="466" y="38175"/>
                </a:cubicBezTo>
                <a:cubicBezTo>
                  <a:pt x="2140" y="33037"/>
                  <a:pt x="8778" y="26687"/>
                  <a:pt x="13281" y="20857"/>
                </a:cubicBezTo>
                <a:cubicBezTo>
                  <a:pt x="17784" y="15027"/>
                  <a:pt x="21883" y="6657"/>
                  <a:pt x="27482" y="3193"/>
                </a:cubicBezTo>
                <a:cubicBezTo>
                  <a:pt x="33082" y="-271"/>
                  <a:pt x="40355" y="-98"/>
                  <a:pt x="46878" y="75"/>
                </a:cubicBezTo>
                <a:cubicBezTo>
                  <a:pt x="53401" y="248"/>
                  <a:pt x="61656" y="1519"/>
                  <a:pt x="66621" y="4232"/>
                </a:cubicBezTo>
                <a:cubicBezTo>
                  <a:pt x="71586" y="6945"/>
                  <a:pt x="76493" y="11851"/>
                  <a:pt x="76666" y="16354"/>
                </a:cubicBezTo>
                <a:cubicBezTo>
                  <a:pt x="76839" y="20857"/>
                  <a:pt x="73952" y="26688"/>
                  <a:pt x="67660" y="31248"/>
                </a:cubicBezTo>
                <a:cubicBezTo>
                  <a:pt x="61368" y="35809"/>
                  <a:pt x="47225" y="40023"/>
                  <a:pt x="38912" y="43717"/>
                </a:cubicBezTo>
                <a:cubicBezTo>
                  <a:pt x="30599" y="47412"/>
                  <a:pt x="23037" y="51510"/>
                  <a:pt x="17784" y="53415"/>
                </a:cubicBezTo>
                <a:cubicBezTo>
                  <a:pt x="12531" y="55320"/>
                  <a:pt x="9818" y="55436"/>
                  <a:pt x="7393" y="55147"/>
                </a:cubicBezTo>
                <a:cubicBezTo>
                  <a:pt x="4968" y="54858"/>
                  <a:pt x="4391" y="54512"/>
                  <a:pt x="3236" y="51683"/>
                </a:cubicBezTo>
                <a:close/>
              </a:path>
            </a:pathLst>
          </a:cu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724" name="Google Shape;724;p67"/>
          <p:cNvCxnSpPr/>
          <p:nvPr/>
        </p:nvCxnSpPr>
        <p:spPr>
          <a:xfrm flipH="1" rot="-8070761">
            <a:off x="5081676" y="3146293"/>
            <a:ext cx="523773" cy="598869"/>
          </a:xfrm>
          <a:prstGeom prst="straightConnector1">
            <a:avLst/>
          </a:prstGeom>
          <a:noFill/>
          <a:ln cap="flat" cmpd="sng" w="38100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25" name="Google Shape;725;p67"/>
          <p:cNvSpPr/>
          <p:nvPr/>
        </p:nvSpPr>
        <p:spPr>
          <a:xfrm rot="2727651">
            <a:off x="5794595" y="2114500"/>
            <a:ext cx="994218" cy="871604"/>
          </a:xfrm>
          <a:custGeom>
            <a:rect b="b" l="l" r="r" t="t"/>
            <a:pathLst>
              <a:path extrusionOk="0" h="55267" w="76673">
                <a:moveTo>
                  <a:pt x="3236" y="51683"/>
                </a:moveTo>
                <a:cubicBezTo>
                  <a:pt x="2082" y="48854"/>
                  <a:pt x="-1208" y="43313"/>
                  <a:pt x="466" y="38175"/>
                </a:cubicBezTo>
                <a:cubicBezTo>
                  <a:pt x="2140" y="33037"/>
                  <a:pt x="8778" y="26687"/>
                  <a:pt x="13281" y="20857"/>
                </a:cubicBezTo>
                <a:cubicBezTo>
                  <a:pt x="17784" y="15027"/>
                  <a:pt x="21883" y="6657"/>
                  <a:pt x="27482" y="3193"/>
                </a:cubicBezTo>
                <a:cubicBezTo>
                  <a:pt x="33082" y="-271"/>
                  <a:pt x="40355" y="-98"/>
                  <a:pt x="46878" y="75"/>
                </a:cubicBezTo>
                <a:cubicBezTo>
                  <a:pt x="53401" y="248"/>
                  <a:pt x="61656" y="1519"/>
                  <a:pt x="66621" y="4232"/>
                </a:cubicBezTo>
                <a:cubicBezTo>
                  <a:pt x="71586" y="6945"/>
                  <a:pt x="76493" y="11851"/>
                  <a:pt x="76666" y="16354"/>
                </a:cubicBezTo>
                <a:cubicBezTo>
                  <a:pt x="76839" y="20857"/>
                  <a:pt x="73952" y="26688"/>
                  <a:pt x="67660" y="31248"/>
                </a:cubicBezTo>
                <a:cubicBezTo>
                  <a:pt x="61368" y="35809"/>
                  <a:pt x="47225" y="40023"/>
                  <a:pt x="38912" y="43717"/>
                </a:cubicBezTo>
                <a:cubicBezTo>
                  <a:pt x="30599" y="47412"/>
                  <a:pt x="23037" y="51510"/>
                  <a:pt x="17784" y="53415"/>
                </a:cubicBezTo>
                <a:cubicBezTo>
                  <a:pt x="12531" y="55320"/>
                  <a:pt x="9818" y="55436"/>
                  <a:pt x="7393" y="55147"/>
                </a:cubicBezTo>
                <a:cubicBezTo>
                  <a:pt x="4968" y="54858"/>
                  <a:pt x="4391" y="54512"/>
                  <a:pt x="3236" y="51683"/>
                </a:cubicBezTo>
                <a:close/>
              </a:path>
            </a:pathLst>
          </a:cu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726" name="Google Shape;726;p67"/>
          <p:cNvCxnSpPr/>
          <p:nvPr/>
        </p:nvCxnSpPr>
        <p:spPr>
          <a:xfrm flipH="1" rot="-8070761">
            <a:off x="5996076" y="2155693"/>
            <a:ext cx="523773" cy="598869"/>
          </a:xfrm>
          <a:prstGeom prst="straightConnector1">
            <a:avLst/>
          </a:prstGeom>
          <a:noFill/>
          <a:ln cap="flat" cmpd="sng" w="38100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27" name="Google Shape;727;p67"/>
          <p:cNvSpPr/>
          <p:nvPr/>
        </p:nvSpPr>
        <p:spPr>
          <a:xfrm rot="2727651">
            <a:off x="6708995" y="1047700"/>
            <a:ext cx="994218" cy="871604"/>
          </a:xfrm>
          <a:custGeom>
            <a:rect b="b" l="l" r="r" t="t"/>
            <a:pathLst>
              <a:path extrusionOk="0" h="55267" w="76673">
                <a:moveTo>
                  <a:pt x="3236" y="51683"/>
                </a:moveTo>
                <a:cubicBezTo>
                  <a:pt x="2082" y="48854"/>
                  <a:pt x="-1208" y="43313"/>
                  <a:pt x="466" y="38175"/>
                </a:cubicBezTo>
                <a:cubicBezTo>
                  <a:pt x="2140" y="33037"/>
                  <a:pt x="8778" y="26687"/>
                  <a:pt x="13281" y="20857"/>
                </a:cubicBezTo>
                <a:cubicBezTo>
                  <a:pt x="17784" y="15027"/>
                  <a:pt x="21883" y="6657"/>
                  <a:pt x="27482" y="3193"/>
                </a:cubicBezTo>
                <a:cubicBezTo>
                  <a:pt x="33082" y="-271"/>
                  <a:pt x="40355" y="-98"/>
                  <a:pt x="46878" y="75"/>
                </a:cubicBezTo>
                <a:cubicBezTo>
                  <a:pt x="53401" y="248"/>
                  <a:pt x="61656" y="1519"/>
                  <a:pt x="66621" y="4232"/>
                </a:cubicBezTo>
                <a:cubicBezTo>
                  <a:pt x="71586" y="6945"/>
                  <a:pt x="76493" y="11851"/>
                  <a:pt x="76666" y="16354"/>
                </a:cubicBezTo>
                <a:cubicBezTo>
                  <a:pt x="76839" y="20857"/>
                  <a:pt x="73952" y="26688"/>
                  <a:pt x="67660" y="31248"/>
                </a:cubicBezTo>
                <a:cubicBezTo>
                  <a:pt x="61368" y="35809"/>
                  <a:pt x="47225" y="40023"/>
                  <a:pt x="38912" y="43717"/>
                </a:cubicBezTo>
                <a:cubicBezTo>
                  <a:pt x="30599" y="47412"/>
                  <a:pt x="23037" y="51510"/>
                  <a:pt x="17784" y="53415"/>
                </a:cubicBezTo>
                <a:cubicBezTo>
                  <a:pt x="12531" y="55320"/>
                  <a:pt x="9818" y="55436"/>
                  <a:pt x="7393" y="55147"/>
                </a:cubicBezTo>
                <a:cubicBezTo>
                  <a:pt x="4968" y="54858"/>
                  <a:pt x="4391" y="54512"/>
                  <a:pt x="3236" y="51683"/>
                </a:cubicBezTo>
                <a:close/>
              </a:path>
            </a:pathLst>
          </a:cu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728" name="Google Shape;728;p67"/>
          <p:cNvCxnSpPr/>
          <p:nvPr/>
        </p:nvCxnSpPr>
        <p:spPr>
          <a:xfrm flipH="1" rot="-8070761">
            <a:off x="6910476" y="1088893"/>
            <a:ext cx="523773" cy="598869"/>
          </a:xfrm>
          <a:prstGeom prst="straightConnector1">
            <a:avLst/>
          </a:prstGeom>
          <a:noFill/>
          <a:ln cap="flat" cmpd="sng" w="38100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29" name="Google Shape;729;p67"/>
          <p:cNvCxnSpPr/>
          <p:nvPr/>
        </p:nvCxnSpPr>
        <p:spPr>
          <a:xfrm flipH="1" rot="10800000">
            <a:off x="3446325" y="4779775"/>
            <a:ext cx="753300" cy="8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30" name="Google Shape;730;p67"/>
          <p:cNvCxnSpPr/>
          <p:nvPr/>
        </p:nvCxnSpPr>
        <p:spPr>
          <a:xfrm flipH="1" rot="10800000">
            <a:off x="3446325" y="4216975"/>
            <a:ext cx="8700" cy="571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31" name="Google Shape;731;p67"/>
          <p:cNvCxnSpPr/>
          <p:nvPr/>
        </p:nvCxnSpPr>
        <p:spPr>
          <a:xfrm flipH="1" rot="10800000">
            <a:off x="3446325" y="4294975"/>
            <a:ext cx="381000" cy="493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2" name="Google Shape;732;p67"/>
          <p:cNvSpPr txBox="1"/>
          <p:nvPr/>
        </p:nvSpPr>
        <p:spPr>
          <a:xfrm>
            <a:off x="4147700" y="4596250"/>
            <a:ext cx="61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X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33" name="Google Shape;733;p67"/>
          <p:cNvSpPr txBox="1"/>
          <p:nvPr/>
        </p:nvSpPr>
        <p:spPr>
          <a:xfrm>
            <a:off x="3766700" y="4062850"/>
            <a:ext cx="61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34" name="Google Shape;734;p67"/>
          <p:cNvSpPr txBox="1"/>
          <p:nvPr/>
        </p:nvSpPr>
        <p:spPr>
          <a:xfrm>
            <a:off x="3309500" y="3910450"/>
            <a:ext cx="61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Z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35" name="Google Shape;735;p67"/>
          <p:cNvSpPr/>
          <p:nvPr/>
        </p:nvSpPr>
        <p:spPr>
          <a:xfrm>
            <a:off x="5428193" y="3977170"/>
            <a:ext cx="169884" cy="493452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p67"/>
          <p:cNvSpPr/>
          <p:nvPr/>
        </p:nvSpPr>
        <p:spPr>
          <a:xfrm>
            <a:off x="6335518" y="3198995"/>
            <a:ext cx="169884" cy="493452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p67"/>
          <p:cNvSpPr/>
          <p:nvPr/>
        </p:nvSpPr>
        <p:spPr>
          <a:xfrm>
            <a:off x="7193068" y="2058370"/>
            <a:ext cx="169884" cy="493452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68"/>
          <p:cNvSpPr txBox="1"/>
          <p:nvPr/>
        </p:nvSpPr>
        <p:spPr>
          <a:xfrm>
            <a:off x="1298850" y="225125"/>
            <a:ext cx="6546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CCCCCC"/>
                </a:solidFill>
              </a:rPr>
              <a:t>Storm Mode Basics</a:t>
            </a:r>
            <a:endParaRPr b="1" sz="3000">
              <a:solidFill>
                <a:srgbClr val="CCCCCC"/>
              </a:solidFill>
            </a:endParaRPr>
          </a:p>
        </p:txBody>
      </p:sp>
      <p:sp>
        <p:nvSpPr>
          <p:cNvPr id="743" name="Google Shape;743;p68"/>
          <p:cNvSpPr txBox="1"/>
          <p:nvPr/>
        </p:nvSpPr>
        <p:spPr>
          <a:xfrm>
            <a:off x="208825" y="1725150"/>
            <a:ext cx="56463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CCCC"/>
                </a:solidFill>
              </a:rPr>
              <a:t>Consider each of these: </a:t>
            </a:r>
            <a:endParaRPr sz="1800">
              <a:solidFill>
                <a:srgbClr val="CCCC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AutoNum type="arabicParenR"/>
            </a:pPr>
            <a:r>
              <a:rPr lang="en" sz="1800">
                <a:solidFill>
                  <a:srgbClr val="D9D9D9"/>
                </a:solidFill>
              </a:rPr>
              <a:t>Boundary-relative storm motion</a:t>
            </a:r>
            <a:endParaRPr sz="1800">
              <a:solidFill>
                <a:srgbClr val="D9D9D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AutoNum type="arabicParenR"/>
            </a:pPr>
            <a:r>
              <a:rPr lang="en" sz="1800">
                <a:solidFill>
                  <a:srgbClr val="D9D9D9"/>
                </a:solidFill>
              </a:rPr>
              <a:t>Boundary-relative deep-layer shear</a:t>
            </a:r>
            <a:endParaRPr sz="1800">
              <a:solidFill>
                <a:srgbClr val="D9D9D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AutoNum type="arabicParenR"/>
            </a:pPr>
            <a:r>
              <a:rPr lang="en" sz="1800">
                <a:solidFill>
                  <a:srgbClr val="D9D9D9"/>
                </a:solidFill>
              </a:rPr>
              <a:t>Storm-relative anvil-level winds</a:t>
            </a:r>
            <a:endParaRPr sz="1800">
              <a:solidFill>
                <a:srgbClr val="D9D9D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800"/>
              <a:buAutoNum type="arabicParenR"/>
            </a:pPr>
            <a:r>
              <a:rPr lang="en" sz="1800">
                <a:solidFill>
                  <a:srgbClr val="FFD966"/>
                </a:solidFill>
              </a:rPr>
              <a:t>Strength of forcing for ascent</a:t>
            </a:r>
            <a:endParaRPr sz="1800">
              <a:solidFill>
                <a:srgbClr val="FFD96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Strength of capping</a:t>
            </a:r>
            <a:endParaRPr sz="1800">
              <a:solidFill>
                <a:srgbClr val="CCCCCC"/>
              </a:solidFill>
            </a:endParaRPr>
          </a:p>
        </p:txBody>
      </p:sp>
      <p:sp>
        <p:nvSpPr>
          <p:cNvPr id="744" name="Google Shape;744;p68"/>
          <p:cNvSpPr txBox="1"/>
          <p:nvPr/>
        </p:nvSpPr>
        <p:spPr>
          <a:xfrm>
            <a:off x="5431200" y="1106475"/>
            <a:ext cx="2545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D9D9D9"/>
                </a:solidFill>
              </a:rPr>
              <a:t>No Lift?</a:t>
            </a:r>
            <a:endParaRPr sz="3400">
              <a:solidFill>
                <a:srgbClr val="D9D9D9"/>
              </a:solidFill>
            </a:endParaRPr>
          </a:p>
        </p:txBody>
      </p:sp>
      <p:pic>
        <p:nvPicPr>
          <p:cNvPr id="745" name="Google Shape;745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5226" y="2865637"/>
            <a:ext cx="2441176" cy="1372625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68"/>
          <p:cNvSpPr txBox="1"/>
          <p:nvPr/>
        </p:nvSpPr>
        <p:spPr>
          <a:xfrm>
            <a:off x="5431188" y="1934250"/>
            <a:ext cx="2545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D9D9D9"/>
                </a:solidFill>
              </a:rPr>
              <a:t>No storms!</a:t>
            </a:r>
            <a:endParaRPr sz="3400">
              <a:solidFill>
                <a:srgbClr val="D9D9D9"/>
              </a:solidFill>
            </a:endParaRPr>
          </a:p>
        </p:txBody>
      </p:sp>
      <p:cxnSp>
        <p:nvCxnSpPr>
          <p:cNvPr id="747" name="Google Shape;747;p68"/>
          <p:cNvCxnSpPr/>
          <p:nvPr/>
        </p:nvCxnSpPr>
        <p:spPr>
          <a:xfrm>
            <a:off x="5359975" y="2736275"/>
            <a:ext cx="2866200" cy="1627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48" name="Google Shape;748;p68"/>
          <p:cNvCxnSpPr/>
          <p:nvPr/>
        </p:nvCxnSpPr>
        <p:spPr>
          <a:xfrm flipH="1" rot="10800000">
            <a:off x="5403275" y="2666725"/>
            <a:ext cx="2849100" cy="16455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69"/>
          <p:cNvSpPr txBox="1"/>
          <p:nvPr/>
        </p:nvSpPr>
        <p:spPr>
          <a:xfrm>
            <a:off x="1298850" y="225125"/>
            <a:ext cx="6546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CCCCCC"/>
                </a:solidFill>
              </a:rPr>
              <a:t>Storm Mode Basics</a:t>
            </a:r>
            <a:endParaRPr b="1" sz="3000">
              <a:solidFill>
                <a:srgbClr val="CCCCCC"/>
              </a:solidFill>
            </a:endParaRPr>
          </a:p>
        </p:txBody>
      </p:sp>
      <p:sp>
        <p:nvSpPr>
          <p:cNvPr id="754" name="Google Shape;754;p69"/>
          <p:cNvSpPr txBox="1"/>
          <p:nvPr/>
        </p:nvSpPr>
        <p:spPr>
          <a:xfrm>
            <a:off x="208825" y="1725150"/>
            <a:ext cx="56463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CCCC"/>
                </a:solidFill>
              </a:rPr>
              <a:t>Consider each of these: </a:t>
            </a:r>
            <a:endParaRPr sz="1800">
              <a:solidFill>
                <a:srgbClr val="CCCC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AutoNum type="arabicParenR"/>
            </a:pPr>
            <a:r>
              <a:rPr lang="en" sz="1800">
                <a:solidFill>
                  <a:srgbClr val="D9D9D9"/>
                </a:solidFill>
              </a:rPr>
              <a:t>Boundary-relative storm motion</a:t>
            </a:r>
            <a:endParaRPr sz="1800">
              <a:solidFill>
                <a:srgbClr val="D9D9D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AutoNum type="arabicParenR"/>
            </a:pPr>
            <a:r>
              <a:rPr lang="en" sz="1800">
                <a:solidFill>
                  <a:srgbClr val="D9D9D9"/>
                </a:solidFill>
              </a:rPr>
              <a:t>Boundary-relative deep-layer shear</a:t>
            </a:r>
            <a:endParaRPr sz="1800">
              <a:solidFill>
                <a:srgbClr val="D9D9D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AutoNum type="arabicParenR"/>
            </a:pPr>
            <a:r>
              <a:rPr lang="en" sz="1800">
                <a:solidFill>
                  <a:srgbClr val="D9D9D9"/>
                </a:solidFill>
              </a:rPr>
              <a:t>Storm-relative anvil-level winds</a:t>
            </a:r>
            <a:endParaRPr sz="1800">
              <a:solidFill>
                <a:srgbClr val="D9D9D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800"/>
              <a:buAutoNum type="arabicParenR"/>
            </a:pPr>
            <a:r>
              <a:rPr lang="en" sz="1800">
                <a:solidFill>
                  <a:srgbClr val="FFD966"/>
                </a:solidFill>
              </a:rPr>
              <a:t>Strength of forcing for ascent</a:t>
            </a:r>
            <a:endParaRPr sz="1800">
              <a:solidFill>
                <a:srgbClr val="FFD96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Strength of capping</a:t>
            </a:r>
            <a:endParaRPr sz="1800">
              <a:solidFill>
                <a:srgbClr val="CCCCCC"/>
              </a:solidFill>
            </a:endParaRPr>
          </a:p>
        </p:txBody>
      </p:sp>
      <p:sp>
        <p:nvSpPr>
          <p:cNvPr id="755" name="Google Shape;755;p69"/>
          <p:cNvSpPr txBox="1"/>
          <p:nvPr/>
        </p:nvSpPr>
        <p:spPr>
          <a:xfrm>
            <a:off x="5056900" y="1106475"/>
            <a:ext cx="3056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D9D9D9"/>
                </a:solidFill>
              </a:rPr>
              <a:t>Weak Ascent</a:t>
            </a:r>
            <a:endParaRPr sz="3400">
              <a:solidFill>
                <a:srgbClr val="D9D9D9"/>
              </a:solidFill>
            </a:endParaRPr>
          </a:p>
        </p:txBody>
      </p:sp>
      <p:grpSp>
        <p:nvGrpSpPr>
          <p:cNvPr id="756" name="Google Shape;756;p69"/>
          <p:cNvGrpSpPr/>
          <p:nvPr/>
        </p:nvGrpSpPr>
        <p:grpSpPr>
          <a:xfrm>
            <a:off x="3657804" y="1814476"/>
            <a:ext cx="1645500" cy="2973229"/>
            <a:chOff x="4371530" y="979286"/>
            <a:chExt cx="1609763" cy="3808415"/>
          </a:xfrm>
        </p:grpSpPr>
        <p:sp>
          <p:nvSpPr>
            <p:cNvPr id="757" name="Google Shape;757;p69"/>
            <p:cNvSpPr/>
            <p:nvPr/>
          </p:nvSpPr>
          <p:spPr>
            <a:xfrm>
              <a:off x="4392675" y="1005500"/>
              <a:ext cx="1399950" cy="3782200"/>
            </a:xfrm>
            <a:custGeom>
              <a:rect b="b" l="l" r="r" t="t"/>
              <a:pathLst>
                <a:path extrusionOk="0" h="151288" w="55998">
                  <a:moveTo>
                    <a:pt x="55998" y="0"/>
                  </a:moveTo>
                  <a:cubicBezTo>
                    <a:pt x="55276" y="4847"/>
                    <a:pt x="55483" y="13768"/>
                    <a:pt x="51667" y="29082"/>
                  </a:cubicBezTo>
                  <a:cubicBezTo>
                    <a:pt x="47851" y="44397"/>
                    <a:pt x="41715" y="71519"/>
                    <a:pt x="33104" y="91887"/>
                  </a:cubicBezTo>
                  <a:cubicBezTo>
                    <a:pt x="24493" y="112255"/>
                    <a:pt x="5517" y="141388"/>
                    <a:pt x="0" y="151288"/>
                  </a:cubicBezTo>
                </a:path>
              </a:pathLst>
            </a:custGeom>
            <a:noFill/>
            <a:ln cap="flat" cmpd="sng" w="38100">
              <a:solidFill>
                <a:srgbClr val="7F6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758" name="Google Shape;758;p69"/>
            <p:cNvSpPr/>
            <p:nvPr/>
          </p:nvSpPr>
          <p:spPr>
            <a:xfrm rot="-9380779">
              <a:off x="5710985" y="1020161"/>
              <a:ext cx="243016" cy="186450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69"/>
            <p:cNvSpPr/>
            <p:nvPr/>
          </p:nvSpPr>
          <p:spPr>
            <a:xfrm rot="-9001102">
              <a:off x="5687005" y="1288346"/>
              <a:ext cx="243135" cy="186427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69"/>
            <p:cNvSpPr/>
            <p:nvPr/>
          </p:nvSpPr>
          <p:spPr>
            <a:xfrm rot="-8518195">
              <a:off x="5639531" y="1556640"/>
              <a:ext cx="242990" cy="186341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69"/>
            <p:cNvSpPr/>
            <p:nvPr/>
          </p:nvSpPr>
          <p:spPr>
            <a:xfrm rot="-8506274">
              <a:off x="5556727" y="1801179"/>
              <a:ext cx="242888" cy="186476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69"/>
            <p:cNvSpPr/>
            <p:nvPr/>
          </p:nvSpPr>
          <p:spPr>
            <a:xfrm rot="-8545367">
              <a:off x="5488954" y="2063723"/>
              <a:ext cx="243019" cy="186499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69"/>
            <p:cNvSpPr/>
            <p:nvPr/>
          </p:nvSpPr>
          <p:spPr>
            <a:xfrm rot="-8724463">
              <a:off x="5446152" y="2325579"/>
              <a:ext cx="243072" cy="186492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69"/>
            <p:cNvSpPr/>
            <p:nvPr/>
          </p:nvSpPr>
          <p:spPr>
            <a:xfrm rot="-8391553">
              <a:off x="5365771" y="2586382"/>
              <a:ext cx="242916" cy="186490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69"/>
            <p:cNvSpPr/>
            <p:nvPr/>
          </p:nvSpPr>
          <p:spPr>
            <a:xfrm rot="-8388310">
              <a:off x="5282830" y="2803370"/>
              <a:ext cx="243109" cy="186454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69"/>
            <p:cNvSpPr/>
            <p:nvPr/>
          </p:nvSpPr>
          <p:spPr>
            <a:xfrm rot="-8103002">
              <a:off x="5228270" y="3007863"/>
              <a:ext cx="242891" cy="186252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69"/>
            <p:cNvSpPr/>
            <p:nvPr/>
          </p:nvSpPr>
          <p:spPr>
            <a:xfrm rot="-7982952">
              <a:off x="5141843" y="3247662"/>
              <a:ext cx="243032" cy="186376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69"/>
            <p:cNvSpPr/>
            <p:nvPr/>
          </p:nvSpPr>
          <p:spPr>
            <a:xfrm rot="-7829633">
              <a:off x="5021907" y="3463338"/>
              <a:ext cx="243006" cy="186420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69"/>
            <p:cNvSpPr/>
            <p:nvPr/>
          </p:nvSpPr>
          <p:spPr>
            <a:xfrm rot="-7841603">
              <a:off x="4926452" y="3659773"/>
              <a:ext cx="242941" cy="186582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69"/>
            <p:cNvSpPr/>
            <p:nvPr/>
          </p:nvSpPr>
          <p:spPr>
            <a:xfrm rot="-7493259">
              <a:off x="4825356" y="3851831"/>
              <a:ext cx="242845" cy="186417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69"/>
            <p:cNvSpPr/>
            <p:nvPr/>
          </p:nvSpPr>
          <p:spPr>
            <a:xfrm rot="-7660586">
              <a:off x="4694496" y="4072177"/>
              <a:ext cx="242964" cy="186499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69"/>
            <p:cNvSpPr/>
            <p:nvPr/>
          </p:nvSpPr>
          <p:spPr>
            <a:xfrm rot="-7919864">
              <a:off x="4565985" y="4287276"/>
              <a:ext cx="243013" cy="186530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69"/>
            <p:cNvSpPr/>
            <p:nvPr/>
          </p:nvSpPr>
          <p:spPr>
            <a:xfrm rot="-7666541">
              <a:off x="4398275" y="4541451"/>
              <a:ext cx="242910" cy="186499"/>
            </a:xfrm>
            <a:prstGeom prst="chord">
              <a:avLst>
                <a:gd fmla="val 2700000" name="adj1"/>
                <a:gd fmla="val 16200000" name="adj2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4" name="Google Shape;774;p69"/>
          <p:cNvSpPr/>
          <p:nvPr/>
        </p:nvSpPr>
        <p:spPr>
          <a:xfrm>
            <a:off x="4826748" y="2175810"/>
            <a:ext cx="419040" cy="634068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5" name="Google Shape;775;p69"/>
          <p:cNvSpPr/>
          <p:nvPr/>
        </p:nvSpPr>
        <p:spPr>
          <a:xfrm>
            <a:off x="4142498" y="3670360"/>
            <a:ext cx="419040" cy="634068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69"/>
          <p:cNvSpPr txBox="1"/>
          <p:nvPr/>
        </p:nvSpPr>
        <p:spPr>
          <a:xfrm>
            <a:off x="5454850" y="3651350"/>
            <a:ext cx="304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</a:rPr>
              <a:t>This tends to favor </a:t>
            </a:r>
            <a:r>
              <a:rPr lang="en" u="sng">
                <a:solidFill>
                  <a:srgbClr val="D9D9D9"/>
                </a:solidFill>
              </a:rPr>
              <a:t>discrete cells.</a:t>
            </a:r>
            <a:endParaRPr u="sng">
              <a:solidFill>
                <a:srgbClr val="D9D9D9"/>
              </a:solidFill>
            </a:endParaRPr>
          </a:p>
        </p:txBody>
      </p:sp>
      <p:sp>
        <p:nvSpPr>
          <p:cNvPr id="777" name="Google Shape;777;p69"/>
          <p:cNvSpPr txBox="1"/>
          <p:nvPr/>
        </p:nvSpPr>
        <p:spPr>
          <a:xfrm>
            <a:off x="5018800" y="2723325"/>
            <a:ext cx="4033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</a:rPr>
              <a:t>Fewer initial cells, greater spacing between cells, less chance of storm interactions </a:t>
            </a:r>
            <a:endParaRPr>
              <a:solidFill>
                <a:srgbClr val="D9D9D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</a:rPr>
              <a:t>(even if shear/anvil-level winds aren’t favorable)</a:t>
            </a:r>
            <a:endParaRPr u="sng">
              <a:solidFill>
                <a:srgbClr val="D9D9D9"/>
              </a:solidFill>
            </a:endParaRPr>
          </a:p>
        </p:txBody>
      </p:sp>
      <p:sp>
        <p:nvSpPr>
          <p:cNvPr id="778" name="Google Shape;778;p69"/>
          <p:cNvSpPr txBox="1"/>
          <p:nvPr/>
        </p:nvSpPr>
        <p:spPr>
          <a:xfrm>
            <a:off x="5454850" y="4032350"/>
            <a:ext cx="3044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</a:rPr>
              <a:t>Weak forcing mechanisms: </a:t>
            </a:r>
            <a:endParaRPr>
              <a:solidFill>
                <a:srgbClr val="D9D9D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</a:rPr>
              <a:t>Drylines</a:t>
            </a:r>
            <a:endParaRPr>
              <a:solidFill>
                <a:srgbClr val="D9D9D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</a:rPr>
              <a:t>Weak outflow boundaries</a:t>
            </a:r>
            <a:endParaRPr>
              <a:solidFill>
                <a:srgbClr val="D9D9D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</a:rPr>
              <a:t>Confluence axes</a:t>
            </a:r>
            <a:endParaRPr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70"/>
          <p:cNvSpPr txBox="1"/>
          <p:nvPr/>
        </p:nvSpPr>
        <p:spPr>
          <a:xfrm>
            <a:off x="1298850" y="225125"/>
            <a:ext cx="6546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CCCCCC"/>
                </a:solidFill>
              </a:rPr>
              <a:t>Storm Mode Basics</a:t>
            </a:r>
            <a:endParaRPr b="1" sz="3000">
              <a:solidFill>
                <a:srgbClr val="CCCCCC"/>
              </a:solidFill>
            </a:endParaRPr>
          </a:p>
        </p:txBody>
      </p:sp>
      <p:sp>
        <p:nvSpPr>
          <p:cNvPr id="784" name="Google Shape;784;p70"/>
          <p:cNvSpPr txBox="1"/>
          <p:nvPr/>
        </p:nvSpPr>
        <p:spPr>
          <a:xfrm>
            <a:off x="208825" y="1725150"/>
            <a:ext cx="56463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CCCC"/>
                </a:solidFill>
              </a:rPr>
              <a:t>Consider each of these: </a:t>
            </a:r>
            <a:endParaRPr sz="1800">
              <a:solidFill>
                <a:srgbClr val="CCCC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AutoNum type="arabicParenR"/>
            </a:pPr>
            <a:r>
              <a:rPr lang="en" sz="1800">
                <a:solidFill>
                  <a:srgbClr val="D9D9D9"/>
                </a:solidFill>
              </a:rPr>
              <a:t>Boundary-relative storm motion</a:t>
            </a:r>
            <a:endParaRPr sz="1800">
              <a:solidFill>
                <a:srgbClr val="D9D9D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AutoNum type="arabicParenR"/>
            </a:pPr>
            <a:r>
              <a:rPr lang="en" sz="1800">
                <a:solidFill>
                  <a:srgbClr val="D9D9D9"/>
                </a:solidFill>
              </a:rPr>
              <a:t>Boundary-relative deep-layer shear</a:t>
            </a:r>
            <a:endParaRPr sz="1800">
              <a:solidFill>
                <a:srgbClr val="D9D9D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AutoNum type="arabicParenR"/>
            </a:pPr>
            <a:r>
              <a:rPr lang="en" sz="1800">
                <a:solidFill>
                  <a:srgbClr val="D9D9D9"/>
                </a:solidFill>
              </a:rPr>
              <a:t>Storm-relative anvil-level winds</a:t>
            </a:r>
            <a:endParaRPr sz="1800">
              <a:solidFill>
                <a:srgbClr val="D9D9D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800"/>
              <a:buAutoNum type="arabicParenR"/>
            </a:pPr>
            <a:r>
              <a:rPr lang="en" sz="1800">
                <a:solidFill>
                  <a:srgbClr val="FFD966"/>
                </a:solidFill>
              </a:rPr>
              <a:t>Strength of forcing for ascent</a:t>
            </a:r>
            <a:endParaRPr sz="1800">
              <a:solidFill>
                <a:srgbClr val="FFD96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Strength of capping</a:t>
            </a:r>
            <a:endParaRPr sz="1800">
              <a:solidFill>
                <a:srgbClr val="CCCCCC"/>
              </a:solidFill>
            </a:endParaRPr>
          </a:p>
        </p:txBody>
      </p:sp>
      <p:sp>
        <p:nvSpPr>
          <p:cNvPr id="785" name="Google Shape;785;p70"/>
          <p:cNvSpPr txBox="1"/>
          <p:nvPr/>
        </p:nvSpPr>
        <p:spPr>
          <a:xfrm>
            <a:off x="5666500" y="1106475"/>
            <a:ext cx="3056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D9D9D9"/>
                </a:solidFill>
              </a:rPr>
              <a:t>Strong Ascent</a:t>
            </a:r>
            <a:endParaRPr sz="3400">
              <a:solidFill>
                <a:srgbClr val="D9D9D9"/>
              </a:solidFill>
            </a:endParaRPr>
          </a:p>
        </p:txBody>
      </p:sp>
      <p:sp>
        <p:nvSpPr>
          <p:cNvPr id="786" name="Google Shape;786;p70"/>
          <p:cNvSpPr txBox="1"/>
          <p:nvPr/>
        </p:nvSpPr>
        <p:spPr>
          <a:xfrm>
            <a:off x="5607250" y="3575150"/>
            <a:ext cx="304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</a:rPr>
              <a:t>This tends to favor </a:t>
            </a:r>
            <a:r>
              <a:rPr lang="en" u="sng">
                <a:solidFill>
                  <a:srgbClr val="D9D9D9"/>
                </a:solidFill>
              </a:rPr>
              <a:t>upscale growth.</a:t>
            </a:r>
            <a:endParaRPr u="sng">
              <a:solidFill>
                <a:srgbClr val="D9D9D9"/>
              </a:solidFill>
            </a:endParaRPr>
          </a:p>
        </p:txBody>
      </p:sp>
      <p:sp>
        <p:nvSpPr>
          <p:cNvPr id="787" name="Google Shape;787;p70"/>
          <p:cNvSpPr txBox="1"/>
          <p:nvPr/>
        </p:nvSpPr>
        <p:spPr>
          <a:xfrm>
            <a:off x="5171200" y="2647125"/>
            <a:ext cx="4033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</a:rPr>
              <a:t>More initial cells, smaller spacing between cells, higher chance of storm interactions </a:t>
            </a:r>
            <a:endParaRPr>
              <a:solidFill>
                <a:srgbClr val="D9D9D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</a:rPr>
              <a:t>(even if boundary-relative storm motions are favorable for discrete)</a:t>
            </a:r>
            <a:endParaRPr u="sng">
              <a:solidFill>
                <a:srgbClr val="D9D9D9"/>
              </a:solidFill>
            </a:endParaRPr>
          </a:p>
        </p:txBody>
      </p:sp>
      <p:sp>
        <p:nvSpPr>
          <p:cNvPr id="788" name="Google Shape;788;p70"/>
          <p:cNvSpPr txBox="1"/>
          <p:nvPr/>
        </p:nvSpPr>
        <p:spPr>
          <a:xfrm>
            <a:off x="5607250" y="3956150"/>
            <a:ext cx="3044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</a:rPr>
              <a:t>Strong forcing mechanisms: </a:t>
            </a:r>
            <a:endParaRPr>
              <a:solidFill>
                <a:srgbClr val="D9D9D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</a:rPr>
              <a:t>Surging cold fronts</a:t>
            </a:r>
            <a:endParaRPr>
              <a:solidFill>
                <a:srgbClr val="D9D9D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</a:rPr>
              <a:t>Strong outflow boundaries</a:t>
            </a:r>
            <a:endParaRPr>
              <a:solidFill>
                <a:srgbClr val="D9D9D9"/>
              </a:solidFill>
            </a:endParaRPr>
          </a:p>
        </p:txBody>
      </p:sp>
      <p:grpSp>
        <p:nvGrpSpPr>
          <p:cNvPr id="789" name="Google Shape;789;p70"/>
          <p:cNvGrpSpPr/>
          <p:nvPr/>
        </p:nvGrpSpPr>
        <p:grpSpPr>
          <a:xfrm>
            <a:off x="2403775" y="1416625"/>
            <a:ext cx="3231858" cy="2757666"/>
            <a:chOff x="1108375" y="1645225"/>
            <a:chExt cx="3231858" cy="2757666"/>
          </a:xfrm>
        </p:grpSpPr>
        <p:sp>
          <p:nvSpPr>
            <p:cNvPr id="790" name="Google Shape;790;p70"/>
            <p:cNvSpPr/>
            <p:nvPr/>
          </p:nvSpPr>
          <p:spPr>
            <a:xfrm rot="-7688598">
              <a:off x="4087038" y="1758840"/>
              <a:ext cx="207891" cy="216417"/>
            </a:xfrm>
            <a:prstGeom prst="rtTriangle">
              <a:avLst/>
            </a:prstGeom>
            <a:solidFill>
              <a:srgbClr val="0000FF"/>
            </a:solidFill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91" name="Google Shape;791;p70"/>
            <p:cNvGrpSpPr/>
            <p:nvPr/>
          </p:nvGrpSpPr>
          <p:grpSpPr>
            <a:xfrm>
              <a:off x="1108375" y="1645225"/>
              <a:ext cx="3108600" cy="2757666"/>
              <a:chOff x="1108375" y="1645225"/>
              <a:chExt cx="3108600" cy="2757666"/>
            </a:xfrm>
          </p:grpSpPr>
          <p:sp>
            <p:nvSpPr>
              <p:cNvPr id="792" name="Google Shape;792;p70"/>
              <p:cNvSpPr/>
              <p:nvPr/>
            </p:nvSpPr>
            <p:spPr>
              <a:xfrm>
                <a:off x="1108375" y="1645225"/>
                <a:ext cx="3108600" cy="2606400"/>
              </a:xfrm>
              <a:custGeom>
                <a:rect b="b" l="l" r="r" t="t"/>
                <a:pathLst>
                  <a:path extrusionOk="0" h="104256" w="124344">
                    <a:moveTo>
                      <a:pt x="124344" y="0"/>
                    </a:moveTo>
                    <a:cubicBezTo>
                      <a:pt x="122901" y="6754"/>
                      <a:pt x="122439" y="27075"/>
                      <a:pt x="115685" y="40525"/>
                    </a:cubicBezTo>
                    <a:cubicBezTo>
                      <a:pt x="108931" y="53976"/>
                      <a:pt x="96231" y="70601"/>
                      <a:pt x="83820" y="80703"/>
                    </a:cubicBezTo>
                    <a:cubicBezTo>
                      <a:pt x="71409" y="90805"/>
                      <a:pt x="55187" y="97213"/>
                      <a:pt x="41217" y="101138"/>
                    </a:cubicBezTo>
                    <a:cubicBezTo>
                      <a:pt x="27247" y="105064"/>
                      <a:pt x="6870" y="103736"/>
                      <a:pt x="0" y="104256"/>
                    </a:cubicBezTo>
                  </a:path>
                </a:pathLst>
              </a:custGeom>
              <a:noFill/>
              <a:ln cap="flat" cmpd="sng" w="38100">
                <a:solidFill>
                  <a:srgbClr val="0000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793" name="Google Shape;793;p70"/>
              <p:cNvSpPr/>
              <p:nvPr/>
            </p:nvSpPr>
            <p:spPr>
              <a:xfrm rot="-6427623">
                <a:off x="3858402" y="2630404"/>
                <a:ext cx="207816" cy="216352"/>
              </a:xfrm>
              <a:prstGeom prst="rtTriangle">
                <a:avLst/>
              </a:prstGeom>
              <a:solidFill>
                <a:srgbClr val="0000FF"/>
              </a:solidFill>
              <a:ln cap="flat" cmpd="sng" w="9525">
                <a:solidFill>
                  <a:srgbClr val="0000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4" name="Google Shape;794;p70"/>
              <p:cNvSpPr/>
              <p:nvPr/>
            </p:nvSpPr>
            <p:spPr>
              <a:xfrm rot="-5161581">
                <a:off x="3120384" y="3554270"/>
                <a:ext cx="207800" cy="216500"/>
              </a:xfrm>
              <a:prstGeom prst="rtTriangle">
                <a:avLst/>
              </a:prstGeom>
              <a:solidFill>
                <a:srgbClr val="0000FF"/>
              </a:solidFill>
              <a:ln cap="flat" cmpd="sng" w="9525">
                <a:solidFill>
                  <a:srgbClr val="0000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5" name="Google Shape;795;p70"/>
              <p:cNvSpPr/>
              <p:nvPr/>
            </p:nvSpPr>
            <p:spPr>
              <a:xfrm rot="-2696489">
                <a:off x="1424879" y="4144853"/>
                <a:ext cx="207677" cy="216375"/>
              </a:xfrm>
              <a:prstGeom prst="rtTriangle">
                <a:avLst/>
              </a:prstGeom>
              <a:solidFill>
                <a:srgbClr val="0000FF"/>
              </a:solidFill>
              <a:ln cap="flat" cmpd="sng" w="9525">
                <a:solidFill>
                  <a:srgbClr val="0000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96" name="Google Shape;796;p70"/>
          <p:cNvSpPr/>
          <p:nvPr/>
        </p:nvSpPr>
        <p:spPr>
          <a:xfrm>
            <a:off x="3997073" y="3129035"/>
            <a:ext cx="419040" cy="634068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p70"/>
          <p:cNvSpPr/>
          <p:nvPr/>
        </p:nvSpPr>
        <p:spPr>
          <a:xfrm>
            <a:off x="3389173" y="3406273"/>
            <a:ext cx="419040" cy="634068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p70"/>
          <p:cNvSpPr/>
          <p:nvPr/>
        </p:nvSpPr>
        <p:spPr>
          <a:xfrm>
            <a:off x="4743536" y="2571760"/>
            <a:ext cx="419040" cy="634068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9" name="Google Shape;799;p70"/>
          <p:cNvSpPr/>
          <p:nvPr/>
        </p:nvSpPr>
        <p:spPr>
          <a:xfrm>
            <a:off x="5171211" y="1814485"/>
            <a:ext cx="419040" cy="634068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0" name="Google Shape;800;p70"/>
          <p:cNvSpPr/>
          <p:nvPr/>
        </p:nvSpPr>
        <p:spPr>
          <a:xfrm>
            <a:off x="5323661" y="981348"/>
            <a:ext cx="419040" cy="634068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" name="Google Shape;805;p71"/>
          <p:cNvPicPr preferRelativeResize="0"/>
          <p:nvPr/>
        </p:nvPicPr>
        <p:blipFill rotWithShape="1">
          <a:blip r:embed="rId3">
            <a:alphaModFix/>
          </a:blip>
          <a:srcRect b="33101" l="0" r="49220" t="0"/>
          <a:stretch/>
        </p:blipFill>
        <p:spPr>
          <a:xfrm>
            <a:off x="5167225" y="1620850"/>
            <a:ext cx="3273076" cy="3313374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71"/>
          <p:cNvSpPr txBox="1"/>
          <p:nvPr/>
        </p:nvSpPr>
        <p:spPr>
          <a:xfrm>
            <a:off x="1298850" y="225125"/>
            <a:ext cx="6546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CCCCCC"/>
                </a:solidFill>
              </a:rPr>
              <a:t>Storm Mode Basics</a:t>
            </a:r>
            <a:endParaRPr b="1" sz="3000">
              <a:solidFill>
                <a:srgbClr val="CCCCCC"/>
              </a:solidFill>
            </a:endParaRPr>
          </a:p>
        </p:txBody>
      </p:sp>
      <p:sp>
        <p:nvSpPr>
          <p:cNvPr id="807" name="Google Shape;807;p71"/>
          <p:cNvSpPr txBox="1"/>
          <p:nvPr/>
        </p:nvSpPr>
        <p:spPr>
          <a:xfrm>
            <a:off x="208825" y="1725150"/>
            <a:ext cx="56463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CCCC"/>
                </a:solidFill>
              </a:rPr>
              <a:t>Consider each of these: </a:t>
            </a:r>
            <a:endParaRPr sz="1800">
              <a:solidFill>
                <a:srgbClr val="CCCC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AutoNum type="arabicParenR"/>
            </a:pPr>
            <a:r>
              <a:rPr lang="en" sz="1800">
                <a:solidFill>
                  <a:srgbClr val="D9D9D9"/>
                </a:solidFill>
              </a:rPr>
              <a:t>Boundary-relative storm motion</a:t>
            </a:r>
            <a:endParaRPr sz="1800">
              <a:solidFill>
                <a:srgbClr val="D9D9D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AutoNum type="arabicParenR"/>
            </a:pPr>
            <a:r>
              <a:rPr lang="en" sz="1800">
                <a:solidFill>
                  <a:srgbClr val="D9D9D9"/>
                </a:solidFill>
              </a:rPr>
              <a:t>Boundary-relative deep-layer shear</a:t>
            </a:r>
            <a:endParaRPr sz="1800">
              <a:solidFill>
                <a:srgbClr val="D9D9D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AutoNum type="arabicParenR"/>
            </a:pPr>
            <a:r>
              <a:rPr lang="en" sz="1800">
                <a:solidFill>
                  <a:srgbClr val="D9D9D9"/>
                </a:solidFill>
              </a:rPr>
              <a:t>Storm-relative anvil-level winds</a:t>
            </a:r>
            <a:endParaRPr sz="1800">
              <a:solidFill>
                <a:srgbClr val="D9D9D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Strength of forcing for ascent</a:t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800"/>
              <a:buAutoNum type="arabicParenR"/>
            </a:pPr>
            <a:r>
              <a:rPr lang="en" sz="1800">
                <a:solidFill>
                  <a:srgbClr val="FFD966"/>
                </a:solidFill>
              </a:rPr>
              <a:t>Strength of capping</a:t>
            </a:r>
            <a:endParaRPr sz="1800">
              <a:solidFill>
                <a:srgbClr val="FFD966"/>
              </a:solidFill>
            </a:endParaRPr>
          </a:p>
        </p:txBody>
      </p:sp>
      <p:sp>
        <p:nvSpPr>
          <p:cNvPr id="808" name="Google Shape;808;p71"/>
          <p:cNvSpPr txBox="1"/>
          <p:nvPr/>
        </p:nvSpPr>
        <p:spPr>
          <a:xfrm>
            <a:off x="5167225" y="912850"/>
            <a:ext cx="3273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D9D9D9"/>
                </a:solidFill>
              </a:rPr>
              <a:t>“Nuclear” cap?</a:t>
            </a:r>
            <a:endParaRPr sz="3400">
              <a:solidFill>
                <a:srgbClr val="D9D9D9"/>
              </a:solidFill>
            </a:endParaRPr>
          </a:p>
        </p:txBody>
      </p:sp>
      <p:sp>
        <p:nvSpPr>
          <p:cNvPr id="809" name="Google Shape;809;p71"/>
          <p:cNvSpPr txBox="1"/>
          <p:nvPr/>
        </p:nvSpPr>
        <p:spPr>
          <a:xfrm>
            <a:off x="5431188" y="1934250"/>
            <a:ext cx="2545200" cy="708000"/>
          </a:xfrm>
          <a:prstGeom prst="rect">
            <a:avLst/>
          </a:prstGeom>
          <a:solidFill>
            <a:srgbClr val="EEEEEE">
              <a:alpha val="6100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chemeClr val="dk1"/>
                </a:solidFill>
              </a:rPr>
              <a:t>No storms!</a:t>
            </a:r>
            <a:endParaRPr b="1" sz="3400">
              <a:solidFill>
                <a:schemeClr val="dk1"/>
              </a:solidFill>
            </a:endParaRPr>
          </a:p>
        </p:txBody>
      </p:sp>
      <p:pic>
        <p:nvPicPr>
          <p:cNvPr id="810" name="Google Shape;810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5226" y="2865637"/>
            <a:ext cx="2441176" cy="1372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1" name="Google Shape;811;p71"/>
          <p:cNvCxnSpPr/>
          <p:nvPr/>
        </p:nvCxnSpPr>
        <p:spPr>
          <a:xfrm>
            <a:off x="5359975" y="2736275"/>
            <a:ext cx="2866200" cy="1627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12" name="Google Shape;812;p71"/>
          <p:cNvCxnSpPr/>
          <p:nvPr/>
        </p:nvCxnSpPr>
        <p:spPr>
          <a:xfrm flipH="1" rot="10800000">
            <a:off x="5403275" y="2666725"/>
            <a:ext cx="2849100" cy="16455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72"/>
          <p:cNvSpPr txBox="1"/>
          <p:nvPr/>
        </p:nvSpPr>
        <p:spPr>
          <a:xfrm>
            <a:off x="1298850" y="225125"/>
            <a:ext cx="6546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CCCCCC"/>
                </a:solidFill>
              </a:rPr>
              <a:t>Storm Mode Basics</a:t>
            </a:r>
            <a:endParaRPr b="1" sz="3000">
              <a:solidFill>
                <a:srgbClr val="CCCCCC"/>
              </a:solidFill>
            </a:endParaRPr>
          </a:p>
        </p:txBody>
      </p:sp>
      <p:sp>
        <p:nvSpPr>
          <p:cNvPr id="818" name="Google Shape;818;p72"/>
          <p:cNvSpPr txBox="1"/>
          <p:nvPr/>
        </p:nvSpPr>
        <p:spPr>
          <a:xfrm>
            <a:off x="208825" y="1725150"/>
            <a:ext cx="56463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CCCC"/>
                </a:solidFill>
              </a:rPr>
              <a:t>Consider each of these: </a:t>
            </a:r>
            <a:endParaRPr sz="1800">
              <a:solidFill>
                <a:srgbClr val="CCCC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AutoNum type="arabicParenR"/>
            </a:pPr>
            <a:r>
              <a:rPr lang="en" sz="1800">
                <a:solidFill>
                  <a:srgbClr val="D9D9D9"/>
                </a:solidFill>
              </a:rPr>
              <a:t>Boundary-relative storm motion</a:t>
            </a:r>
            <a:endParaRPr sz="1800">
              <a:solidFill>
                <a:srgbClr val="D9D9D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AutoNum type="arabicParenR"/>
            </a:pPr>
            <a:r>
              <a:rPr lang="en" sz="1800">
                <a:solidFill>
                  <a:srgbClr val="D9D9D9"/>
                </a:solidFill>
              </a:rPr>
              <a:t>Boundary-relative deep-layer shear</a:t>
            </a:r>
            <a:endParaRPr sz="1800">
              <a:solidFill>
                <a:srgbClr val="D9D9D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AutoNum type="arabicParenR"/>
            </a:pPr>
            <a:r>
              <a:rPr lang="en" sz="1800">
                <a:solidFill>
                  <a:srgbClr val="D9D9D9"/>
                </a:solidFill>
              </a:rPr>
              <a:t>Storm-relative anvil-level winds</a:t>
            </a:r>
            <a:endParaRPr sz="1800">
              <a:solidFill>
                <a:srgbClr val="D9D9D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Strength of forcing for ascent</a:t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800"/>
              <a:buAutoNum type="arabicParenR"/>
            </a:pPr>
            <a:r>
              <a:rPr lang="en" sz="1800">
                <a:solidFill>
                  <a:srgbClr val="FFD966"/>
                </a:solidFill>
              </a:rPr>
              <a:t>Strength of capping</a:t>
            </a:r>
            <a:endParaRPr sz="1800">
              <a:solidFill>
                <a:srgbClr val="FFD966"/>
              </a:solidFill>
            </a:endParaRPr>
          </a:p>
        </p:txBody>
      </p:sp>
      <p:sp>
        <p:nvSpPr>
          <p:cNvPr id="819" name="Google Shape;819;p72"/>
          <p:cNvSpPr txBox="1"/>
          <p:nvPr/>
        </p:nvSpPr>
        <p:spPr>
          <a:xfrm>
            <a:off x="5167225" y="760450"/>
            <a:ext cx="3273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D9D9D9"/>
                </a:solidFill>
              </a:rPr>
              <a:t>Weak cap?</a:t>
            </a:r>
            <a:endParaRPr sz="3400">
              <a:solidFill>
                <a:srgbClr val="D9D9D9"/>
              </a:solidFill>
            </a:endParaRPr>
          </a:p>
        </p:txBody>
      </p:sp>
      <p:pic>
        <p:nvPicPr>
          <p:cNvPr id="820" name="Google Shape;820;p72"/>
          <p:cNvPicPr preferRelativeResize="0"/>
          <p:nvPr/>
        </p:nvPicPr>
        <p:blipFill rotWithShape="1">
          <a:blip r:embed="rId3">
            <a:alphaModFix/>
          </a:blip>
          <a:srcRect b="32240" l="0" r="50746" t="0"/>
          <a:stretch/>
        </p:blipFill>
        <p:spPr>
          <a:xfrm>
            <a:off x="5230951" y="1392250"/>
            <a:ext cx="3157124" cy="3337101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72"/>
          <p:cNvSpPr txBox="1"/>
          <p:nvPr/>
        </p:nvSpPr>
        <p:spPr>
          <a:xfrm>
            <a:off x="4399250" y="4702675"/>
            <a:ext cx="471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</a:rPr>
              <a:t>Limits number of initial storms: favorable for </a:t>
            </a:r>
            <a:r>
              <a:rPr lang="en" u="sng">
                <a:solidFill>
                  <a:srgbClr val="D9D9D9"/>
                </a:solidFill>
              </a:rPr>
              <a:t>discrete cells</a:t>
            </a:r>
            <a:endParaRPr u="sng"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73"/>
          <p:cNvSpPr/>
          <p:nvPr/>
        </p:nvSpPr>
        <p:spPr>
          <a:xfrm>
            <a:off x="5253750" y="1366125"/>
            <a:ext cx="3310800" cy="3374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7" name="Google Shape;827;p73"/>
          <p:cNvSpPr txBox="1"/>
          <p:nvPr/>
        </p:nvSpPr>
        <p:spPr>
          <a:xfrm>
            <a:off x="1298850" y="225125"/>
            <a:ext cx="6546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CCCCCC"/>
                </a:solidFill>
              </a:rPr>
              <a:t>Storm Mode Basics</a:t>
            </a:r>
            <a:endParaRPr b="1" sz="3000">
              <a:solidFill>
                <a:srgbClr val="CCCCCC"/>
              </a:solidFill>
            </a:endParaRPr>
          </a:p>
        </p:txBody>
      </p:sp>
      <p:sp>
        <p:nvSpPr>
          <p:cNvPr id="828" name="Google Shape;828;p73"/>
          <p:cNvSpPr txBox="1"/>
          <p:nvPr/>
        </p:nvSpPr>
        <p:spPr>
          <a:xfrm>
            <a:off x="208825" y="1725150"/>
            <a:ext cx="56463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CCCC"/>
                </a:solidFill>
              </a:rPr>
              <a:t>Consider each of these: </a:t>
            </a:r>
            <a:endParaRPr sz="1800">
              <a:solidFill>
                <a:srgbClr val="CCCC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AutoNum type="arabicParenR"/>
            </a:pPr>
            <a:r>
              <a:rPr lang="en" sz="1800">
                <a:solidFill>
                  <a:srgbClr val="D9D9D9"/>
                </a:solidFill>
              </a:rPr>
              <a:t>Boundary-relative storm motion</a:t>
            </a:r>
            <a:endParaRPr sz="1800">
              <a:solidFill>
                <a:srgbClr val="D9D9D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AutoNum type="arabicParenR"/>
            </a:pPr>
            <a:r>
              <a:rPr lang="en" sz="1800">
                <a:solidFill>
                  <a:srgbClr val="D9D9D9"/>
                </a:solidFill>
              </a:rPr>
              <a:t>Boundary-relative deep-layer shear</a:t>
            </a:r>
            <a:endParaRPr sz="1800">
              <a:solidFill>
                <a:srgbClr val="D9D9D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AutoNum type="arabicParenR"/>
            </a:pPr>
            <a:r>
              <a:rPr lang="en" sz="1800">
                <a:solidFill>
                  <a:srgbClr val="D9D9D9"/>
                </a:solidFill>
              </a:rPr>
              <a:t>Storm-relative anvil-level winds</a:t>
            </a:r>
            <a:endParaRPr sz="1800">
              <a:solidFill>
                <a:srgbClr val="D9D9D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Strength of forcing for ascent</a:t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800"/>
              <a:buAutoNum type="arabicParenR"/>
            </a:pPr>
            <a:r>
              <a:rPr lang="en" sz="1800">
                <a:solidFill>
                  <a:srgbClr val="FFD966"/>
                </a:solidFill>
              </a:rPr>
              <a:t>Strength of capping</a:t>
            </a:r>
            <a:endParaRPr sz="1800">
              <a:solidFill>
                <a:srgbClr val="FFD966"/>
              </a:solidFill>
            </a:endParaRPr>
          </a:p>
        </p:txBody>
      </p:sp>
      <p:sp>
        <p:nvSpPr>
          <p:cNvPr id="829" name="Google Shape;829;p73"/>
          <p:cNvSpPr txBox="1"/>
          <p:nvPr/>
        </p:nvSpPr>
        <p:spPr>
          <a:xfrm>
            <a:off x="5167225" y="760450"/>
            <a:ext cx="3273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D9D9D9"/>
                </a:solidFill>
              </a:rPr>
              <a:t>No cap?</a:t>
            </a:r>
            <a:endParaRPr sz="3400">
              <a:solidFill>
                <a:srgbClr val="D9D9D9"/>
              </a:solidFill>
            </a:endParaRPr>
          </a:p>
        </p:txBody>
      </p:sp>
      <p:sp>
        <p:nvSpPr>
          <p:cNvPr id="830" name="Google Shape;830;p73"/>
          <p:cNvSpPr txBox="1"/>
          <p:nvPr/>
        </p:nvSpPr>
        <p:spPr>
          <a:xfrm>
            <a:off x="4399250" y="4702675"/>
            <a:ext cx="471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</a:rPr>
              <a:t>Allows for numerous storms, favors </a:t>
            </a:r>
            <a:r>
              <a:rPr lang="en" u="sng">
                <a:solidFill>
                  <a:srgbClr val="D9D9D9"/>
                </a:solidFill>
              </a:rPr>
              <a:t>upscale growth</a:t>
            </a:r>
            <a:endParaRPr u="sng">
              <a:solidFill>
                <a:srgbClr val="D9D9D9"/>
              </a:solidFill>
            </a:endParaRPr>
          </a:p>
        </p:txBody>
      </p:sp>
      <p:pic>
        <p:nvPicPr>
          <p:cNvPr id="831" name="Google Shape;831;p73"/>
          <p:cNvPicPr preferRelativeResize="0"/>
          <p:nvPr/>
        </p:nvPicPr>
        <p:blipFill rotWithShape="1">
          <a:blip r:embed="rId3">
            <a:alphaModFix/>
          </a:blip>
          <a:srcRect b="26868" l="0" r="49629" t="0"/>
          <a:stretch/>
        </p:blipFill>
        <p:spPr>
          <a:xfrm>
            <a:off x="5253750" y="1414488"/>
            <a:ext cx="3273001" cy="3326211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73"/>
          <p:cNvSpPr txBox="1"/>
          <p:nvPr/>
        </p:nvSpPr>
        <p:spPr>
          <a:xfrm>
            <a:off x="17300" y="3886200"/>
            <a:ext cx="4242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D9D9D9"/>
                </a:solidFill>
              </a:rPr>
              <a:t>Remember: numerous combinations are possible!</a:t>
            </a:r>
            <a:endParaRPr sz="2400">
              <a:solidFill>
                <a:srgbClr val="D9D9D9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74"/>
          <p:cNvSpPr txBox="1"/>
          <p:nvPr/>
        </p:nvSpPr>
        <p:spPr>
          <a:xfrm>
            <a:off x="1298850" y="225125"/>
            <a:ext cx="6546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CCCCCC"/>
                </a:solidFill>
              </a:rPr>
              <a:t>Storm Mode Basics</a:t>
            </a:r>
            <a:endParaRPr b="1" sz="3000">
              <a:solidFill>
                <a:srgbClr val="CCCCCC"/>
              </a:solidFill>
            </a:endParaRPr>
          </a:p>
        </p:txBody>
      </p:sp>
      <p:sp>
        <p:nvSpPr>
          <p:cNvPr id="838" name="Google Shape;838;p74"/>
          <p:cNvSpPr txBox="1"/>
          <p:nvPr/>
        </p:nvSpPr>
        <p:spPr>
          <a:xfrm>
            <a:off x="4762475" y="2325450"/>
            <a:ext cx="4104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D9D9D9"/>
                </a:solidFill>
              </a:rPr>
              <a:t>How do I weight each of these factors?</a:t>
            </a:r>
            <a:endParaRPr sz="2400">
              <a:solidFill>
                <a:srgbClr val="D9D9D9"/>
              </a:solidFill>
            </a:endParaRPr>
          </a:p>
        </p:txBody>
      </p:sp>
      <p:sp>
        <p:nvSpPr>
          <p:cNvPr id="839" name="Google Shape;839;p74"/>
          <p:cNvSpPr txBox="1"/>
          <p:nvPr/>
        </p:nvSpPr>
        <p:spPr>
          <a:xfrm>
            <a:off x="208825" y="1725150"/>
            <a:ext cx="56463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CCCC"/>
                </a:solidFill>
              </a:rPr>
              <a:t>Consider each of these: </a:t>
            </a:r>
            <a:endParaRPr sz="1800">
              <a:solidFill>
                <a:srgbClr val="CCCC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Boundary-relative storm motion</a:t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Boundary-relative deep-layer shear</a:t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Storm-relative anvil-level winds</a:t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Strength of forcing for ascent</a:t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arenR"/>
            </a:pPr>
            <a:r>
              <a:rPr lang="en" sz="1800">
                <a:solidFill>
                  <a:srgbClr val="CCCCCC"/>
                </a:solidFill>
              </a:rPr>
              <a:t>Strength of capping</a:t>
            </a:r>
            <a:endParaRPr sz="1800"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75"/>
          <p:cNvSpPr txBox="1"/>
          <p:nvPr/>
        </p:nvSpPr>
        <p:spPr>
          <a:xfrm>
            <a:off x="1298850" y="225125"/>
            <a:ext cx="6546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CCCCCC"/>
                </a:solidFill>
              </a:rPr>
              <a:t>Storm Mode Basics</a:t>
            </a:r>
            <a:endParaRPr b="1" sz="3000">
              <a:solidFill>
                <a:srgbClr val="CCCCCC"/>
              </a:solidFill>
            </a:endParaRPr>
          </a:p>
        </p:txBody>
      </p:sp>
      <p:sp>
        <p:nvSpPr>
          <p:cNvPr id="845" name="Google Shape;845;p75"/>
          <p:cNvSpPr txBox="1"/>
          <p:nvPr/>
        </p:nvSpPr>
        <p:spPr>
          <a:xfrm>
            <a:off x="1688475" y="4057275"/>
            <a:ext cx="4450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9CB9C"/>
                </a:solidFill>
              </a:rPr>
              <a:t>Modulating factor </a:t>
            </a:r>
            <a:endParaRPr sz="2000">
              <a:solidFill>
                <a:srgbClr val="F9CB9C"/>
              </a:solidFill>
            </a:endParaRPr>
          </a:p>
        </p:txBody>
      </p:sp>
      <p:sp>
        <p:nvSpPr>
          <p:cNvPr id="846" name="Google Shape;846;p75"/>
          <p:cNvSpPr txBox="1"/>
          <p:nvPr/>
        </p:nvSpPr>
        <p:spPr>
          <a:xfrm>
            <a:off x="208825" y="1725150"/>
            <a:ext cx="56463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CCCC"/>
                </a:solidFill>
              </a:rPr>
              <a:t>Consider each of these: </a:t>
            </a:r>
            <a:endParaRPr sz="1800">
              <a:solidFill>
                <a:srgbClr val="CCCC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CCCC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B6D7A8"/>
              </a:buClr>
              <a:buSzPts val="1800"/>
              <a:buAutoNum type="arabicParenR"/>
            </a:pPr>
            <a:r>
              <a:rPr lang="en" sz="1800">
                <a:solidFill>
                  <a:srgbClr val="B6D7A8"/>
                </a:solidFill>
              </a:rPr>
              <a:t>Strength of forcing for ascent</a:t>
            </a:r>
            <a:endParaRPr sz="1800">
              <a:solidFill>
                <a:srgbClr val="B6D7A8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9FC5E8"/>
              </a:buClr>
              <a:buSzPts val="1800"/>
              <a:buAutoNum type="arabicParenR"/>
            </a:pPr>
            <a:r>
              <a:rPr lang="en" sz="1800">
                <a:solidFill>
                  <a:srgbClr val="9FC5E8"/>
                </a:solidFill>
              </a:rPr>
              <a:t>Boundary-relative storm motion</a:t>
            </a:r>
            <a:endParaRPr sz="1800">
              <a:solidFill>
                <a:srgbClr val="9FC5E8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9FC5E8"/>
              </a:buClr>
              <a:buSzPts val="1800"/>
              <a:buAutoNum type="arabicParenR"/>
            </a:pPr>
            <a:r>
              <a:rPr lang="en" sz="1800">
                <a:solidFill>
                  <a:srgbClr val="9FC5E8"/>
                </a:solidFill>
              </a:rPr>
              <a:t>Boundary-relative deep-layer shear</a:t>
            </a:r>
            <a:endParaRPr sz="1800">
              <a:solidFill>
                <a:srgbClr val="9FC5E8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9FC5E8"/>
              </a:buClr>
              <a:buSzPts val="1800"/>
              <a:buAutoNum type="arabicParenR"/>
            </a:pPr>
            <a:r>
              <a:rPr lang="en" sz="1800">
                <a:solidFill>
                  <a:srgbClr val="9FC5E8"/>
                </a:solidFill>
              </a:rPr>
              <a:t>Storm-relative anvil-level winds</a:t>
            </a:r>
            <a:endParaRPr sz="1800">
              <a:solidFill>
                <a:srgbClr val="F9CB9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1800"/>
              <a:buAutoNum type="arabicParenR"/>
            </a:pPr>
            <a:r>
              <a:rPr lang="en" sz="1800">
                <a:solidFill>
                  <a:srgbClr val="F9CB9C"/>
                </a:solidFill>
              </a:rPr>
              <a:t>Strength of capping</a:t>
            </a:r>
            <a:endParaRPr sz="1800">
              <a:solidFill>
                <a:srgbClr val="F9CB9C"/>
              </a:solidFill>
            </a:endParaRPr>
          </a:p>
        </p:txBody>
      </p:sp>
      <p:sp>
        <p:nvSpPr>
          <p:cNvPr id="847" name="Google Shape;847;p75"/>
          <p:cNvSpPr txBox="1"/>
          <p:nvPr/>
        </p:nvSpPr>
        <p:spPr>
          <a:xfrm>
            <a:off x="3953850" y="1622650"/>
            <a:ext cx="3891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B6D7A8"/>
                </a:solidFill>
              </a:rPr>
              <a:t>Primary influencing factor</a:t>
            </a:r>
            <a:endParaRPr sz="2000">
              <a:solidFill>
                <a:srgbClr val="B6D7A8"/>
              </a:solidFill>
            </a:endParaRPr>
          </a:p>
        </p:txBody>
      </p:sp>
      <p:cxnSp>
        <p:nvCxnSpPr>
          <p:cNvPr id="848" name="Google Shape;848;p75"/>
          <p:cNvCxnSpPr/>
          <p:nvPr/>
        </p:nvCxnSpPr>
        <p:spPr>
          <a:xfrm flipH="1">
            <a:off x="3840475" y="2095500"/>
            <a:ext cx="696900" cy="34140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49" name="Google Shape;849;p75"/>
          <p:cNvCxnSpPr/>
          <p:nvPr/>
        </p:nvCxnSpPr>
        <p:spPr>
          <a:xfrm flipH="1">
            <a:off x="4042425" y="3005100"/>
            <a:ext cx="1361100" cy="387300"/>
          </a:xfrm>
          <a:prstGeom prst="straightConnector1">
            <a:avLst/>
          </a:prstGeom>
          <a:noFill/>
          <a:ln cap="flat" cmpd="sng" w="19050">
            <a:solidFill>
              <a:srgbClr val="A4C2F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50" name="Google Shape;850;p75"/>
          <p:cNvCxnSpPr/>
          <p:nvPr/>
        </p:nvCxnSpPr>
        <p:spPr>
          <a:xfrm rot="10800000">
            <a:off x="2874375" y="3715525"/>
            <a:ext cx="857700" cy="345600"/>
          </a:xfrm>
          <a:prstGeom prst="straightConnector1">
            <a:avLst/>
          </a:prstGeom>
          <a:noFill/>
          <a:ln cap="flat" cmpd="sng" w="19050">
            <a:solidFill>
              <a:srgbClr val="F9CB9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51" name="Google Shape;851;p75"/>
          <p:cNvSpPr txBox="1"/>
          <p:nvPr/>
        </p:nvSpPr>
        <p:spPr>
          <a:xfrm>
            <a:off x="5252700" y="2758925"/>
            <a:ext cx="3891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9FC5E8"/>
                </a:solidFill>
              </a:rPr>
              <a:t>Secondary influencing factors</a:t>
            </a:r>
            <a:endParaRPr sz="2000">
              <a:solidFill>
                <a:srgbClr val="9FC5E8"/>
              </a:solidFill>
            </a:endParaRPr>
          </a:p>
        </p:txBody>
      </p:sp>
      <p:cxnSp>
        <p:nvCxnSpPr>
          <p:cNvPr id="852" name="Google Shape;852;p75"/>
          <p:cNvCxnSpPr/>
          <p:nvPr/>
        </p:nvCxnSpPr>
        <p:spPr>
          <a:xfrm flipH="1">
            <a:off x="4414750" y="3005100"/>
            <a:ext cx="977400" cy="74100"/>
          </a:xfrm>
          <a:prstGeom prst="straightConnector1">
            <a:avLst/>
          </a:prstGeom>
          <a:noFill/>
          <a:ln cap="flat" cmpd="sng" w="19050">
            <a:solidFill>
              <a:srgbClr val="A4C2F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53" name="Google Shape;853;p75"/>
          <p:cNvCxnSpPr/>
          <p:nvPr/>
        </p:nvCxnSpPr>
        <p:spPr>
          <a:xfrm rot="10800000">
            <a:off x="4085025" y="2766300"/>
            <a:ext cx="1318500" cy="238800"/>
          </a:xfrm>
          <a:prstGeom prst="straightConnector1">
            <a:avLst/>
          </a:prstGeom>
          <a:noFill/>
          <a:ln cap="flat" cmpd="sng" w="19050">
            <a:solidFill>
              <a:srgbClr val="A4C2F4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76"/>
          <p:cNvSpPr txBox="1"/>
          <p:nvPr/>
        </p:nvSpPr>
        <p:spPr>
          <a:xfrm>
            <a:off x="1298850" y="225125"/>
            <a:ext cx="6546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CCCCCC"/>
                </a:solidFill>
              </a:rPr>
              <a:t>Storm Mode Basics: </a:t>
            </a:r>
            <a:endParaRPr b="1" sz="3000">
              <a:solidFill>
                <a:srgbClr val="CCCCC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CCCCCC"/>
                </a:solidFill>
              </a:rPr>
              <a:t>Quick Example</a:t>
            </a:r>
            <a:endParaRPr b="1" sz="3000">
              <a:solidFill>
                <a:srgbClr val="CCCCCC"/>
              </a:solidFill>
            </a:endParaRPr>
          </a:p>
        </p:txBody>
      </p:sp>
      <p:pic>
        <p:nvPicPr>
          <p:cNvPr descr="230226_rpts Reports Graphic" id="859" name="Google Shape;859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7125" y="1333325"/>
            <a:ext cx="5208225" cy="365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31275"/>
            <a:ext cx="4526099" cy="318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926982"/>
            <a:ext cx="4572002" cy="3213369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41"/>
          <p:cNvSpPr/>
          <p:nvPr/>
        </p:nvSpPr>
        <p:spPr>
          <a:xfrm>
            <a:off x="86600" y="952500"/>
            <a:ext cx="666900" cy="103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41"/>
          <p:cNvSpPr/>
          <p:nvPr/>
        </p:nvSpPr>
        <p:spPr>
          <a:xfrm>
            <a:off x="4707075" y="952500"/>
            <a:ext cx="666900" cy="103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41"/>
          <p:cNvSpPr txBox="1"/>
          <p:nvPr/>
        </p:nvSpPr>
        <p:spPr>
          <a:xfrm>
            <a:off x="1955700" y="132900"/>
            <a:ext cx="614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A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213" name="Google Shape;213;p41"/>
          <p:cNvSpPr txBox="1"/>
          <p:nvPr/>
        </p:nvSpPr>
        <p:spPr>
          <a:xfrm>
            <a:off x="6984900" y="132900"/>
            <a:ext cx="614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999999"/>
                </a:solidFill>
              </a:rPr>
              <a:t>B</a:t>
            </a:r>
            <a:endParaRPr sz="4800">
              <a:solidFill>
                <a:srgbClr val="999999"/>
              </a:solidFill>
            </a:endParaRPr>
          </a:p>
        </p:txBody>
      </p:sp>
      <p:sp>
        <p:nvSpPr>
          <p:cNvPr id="214" name="Google Shape;214;p41"/>
          <p:cNvSpPr/>
          <p:nvPr/>
        </p:nvSpPr>
        <p:spPr>
          <a:xfrm>
            <a:off x="4580650" y="935175"/>
            <a:ext cx="4526100" cy="3188700"/>
          </a:xfrm>
          <a:prstGeom prst="rect">
            <a:avLst/>
          </a:prstGeom>
          <a:solidFill>
            <a:srgbClr val="030303">
              <a:alpha val="528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5" name="Google Shape;215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0650" y="1013225"/>
            <a:ext cx="4164799" cy="2919646"/>
          </a:xfrm>
          <a:prstGeom prst="rect">
            <a:avLst/>
          </a:prstGeom>
          <a:noFill/>
          <a:ln cap="flat" cmpd="sng" w="1143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6" name="Google Shape;216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52650" y="1013225"/>
            <a:ext cx="4164788" cy="291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77"/>
          <p:cNvSpPr/>
          <p:nvPr/>
        </p:nvSpPr>
        <p:spPr>
          <a:xfrm>
            <a:off x="1050025" y="9950"/>
            <a:ext cx="6894300" cy="5133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5" name="Google Shape;865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6175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77"/>
          <p:cNvSpPr txBox="1"/>
          <p:nvPr/>
        </p:nvSpPr>
        <p:spPr>
          <a:xfrm>
            <a:off x="4918700" y="1145150"/>
            <a:ext cx="2813400" cy="738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First, Identify the boundaries!</a:t>
            </a:r>
            <a:endParaRPr sz="18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78"/>
          <p:cNvSpPr/>
          <p:nvPr/>
        </p:nvSpPr>
        <p:spPr>
          <a:xfrm>
            <a:off x="1050025" y="9950"/>
            <a:ext cx="6894300" cy="5133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72" name="Google Shape;872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6175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78"/>
          <p:cNvSpPr/>
          <p:nvPr/>
        </p:nvSpPr>
        <p:spPr>
          <a:xfrm>
            <a:off x="3664400" y="2772100"/>
            <a:ext cx="267100" cy="1170775"/>
          </a:xfrm>
          <a:custGeom>
            <a:rect b="b" l="l" r="r" t="t"/>
            <a:pathLst>
              <a:path extrusionOk="0" h="46831" w="10684">
                <a:moveTo>
                  <a:pt x="8411" y="0"/>
                </a:moveTo>
                <a:cubicBezTo>
                  <a:pt x="8790" y="1857"/>
                  <a:pt x="10684" y="7274"/>
                  <a:pt x="10684" y="11139"/>
                </a:cubicBezTo>
                <a:cubicBezTo>
                  <a:pt x="10684" y="15004"/>
                  <a:pt x="9434" y="18982"/>
                  <a:pt x="8411" y="23188"/>
                </a:cubicBezTo>
                <a:cubicBezTo>
                  <a:pt x="7388" y="27394"/>
                  <a:pt x="5948" y="32434"/>
                  <a:pt x="4546" y="36374"/>
                </a:cubicBezTo>
                <a:cubicBezTo>
                  <a:pt x="3144" y="40315"/>
                  <a:pt x="758" y="45088"/>
                  <a:pt x="0" y="46831"/>
                </a:cubicBezTo>
              </a:path>
            </a:pathLst>
          </a:custGeom>
          <a:noFill/>
          <a:ln cap="flat" cmpd="sng" w="38100">
            <a:solidFill>
              <a:srgbClr val="B45F06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74" name="Google Shape;874;p78"/>
          <p:cNvSpPr/>
          <p:nvPr/>
        </p:nvSpPr>
        <p:spPr>
          <a:xfrm>
            <a:off x="3294975" y="2891450"/>
            <a:ext cx="568325" cy="841150"/>
          </a:xfrm>
          <a:custGeom>
            <a:rect b="b" l="l" r="r" t="t"/>
            <a:pathLst>
              <a:path extrusionOk="0" h="33646" w="22733">
                <a:moveTo>
                  <a:pt x="22733" y="0"/>
                </a:moveTo>
                <a:cubicBezTo>
                  <a:pt x="22127" y="1819"/>
                  <a:pt x="20915" y="7010"/>
                  <a:pt x="19096" y="10912"/>
                </a:cubicBezTo>
                <a:cubicBezTo>
                  <a:pt x="17277" y="14815"/>
                  <a:pt x="15004" y="19626"/>
                  <a:pt x="11821" y="23415"/>
                </a:cubicBezTo>
                <a:cubicBezTo>
                  <a:pt x="8638" y="27204"/>
                  <a:pt x="1970" y="31941"/>
                  <a:pt x="0" y="33646"/>
                </a:cubicBezTo>
              </a:path>
            </a:pathLst>
          </a:cu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75" name="Google Shape;875;p78"/>
          <p:cNvSpPr/>
          <p:nvPr/>
        </p:nvSpPr>
        <p:spPr>
          <a:xfrm>
            <a:off x="4033800" y="3039200"/>
            <a:ext cx="1187850" cy="295700"/>
          </a:xfrm>
          <a:custGeom>
            <a:rect b="b" l="l" r="r" t="t"/>
            <a:pathLst>
              <a:path extrusionOk="0" h="11828" w="47514">
                <a:moveTo>
                  <a:pt x="0" y="0"/>
                </a:moveTo>
                <a:cubicBezTo>
                  <a:pt x="1099" y="947"/>
                  <a:pt x="3903" y="3979"/>
                  <a:pt x="6593" y="5684"/>
                </a:cubicBezTo>
                <a:cubicBezTo>
                  <a:pt x="9283" y="7389"/>
                  <a:pt x="12845" y="9208"/>
                  <a:pt x="16141" y="10231"/>
                </a:cubicBezTo>
                <a:cubicBezTo>
                  <a:pt x="19438" y="11254"/>
                  <a:pt x="23114" y="11898"/>
                  <a:pt x="26372" y="11822"/>
                </a:cubicBezTo>
                <a:cubicBezTo>
                  <a:pt x="29631" y="11746"/>
                  <a:pt x="32168" y="10837"/>
                  <a:pt x="35692" y="9776"/>
                </a:cubicBezTo>
                <a:cubicBezTo>
                  <a:pt x="39216" y="8715"/>
                  <a:pt x="45544" y="6177"/>
                  <a:pt x="47514" y="5457"/>
                </a:cubicBezTo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76" name="Google Shape;876;p78"/>
          <p:cNvSpPr txBox="1"/>
          <p:nvPr/>
        </p:nvSpPr>
        <p:spPr>
          <a:xfrm>
            <a:off x="4918700" y="1145150"/>
            <a:ext cx="2813400" cy="738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First, Identify the boundaries!</a:t>
            </a:r>
            <a:endParaRPr sz="18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79"/>
          <p:cNvSpPr/>
          <p:nvPr/>
        </p:nvSpPr>
        <p:spPr>
          <a:xfrm>
            <a:off x="1050025" y="9950"/>
            <a:ext cx="6894300" cy="5133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82" name="Google Shape;88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025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79"/>
          <p:cNvSpPr/>
          <p:nvPr/>
        </p:nvSpPr>
        <p:spPr>
          <a:xfrm>
            <a:off x="3664400" y="2772100"/>
            <a:ext cx="267100" cy="1170775"/>
          </a:xfrm>
          <a:custGeom>
            <a:rect b="b" l="l" r="r" t="t"/>
            <a:pathLst>
              <a:path extrusionOk="0" h="46831" w="10684">
                <a:moveTo>
                  <a:pt x="8411" y="0"/>
                </a:moveTo>
                <a:cubicBezTo>
                  <a:pt x="8790" y="1857"/>
                  <a:pt x="10684" y="7274"/>
                  <a:pt x="10684" y="11139"/>
                </a:cubicBezTo>
                <a:cubicBezTo>
                  <a:pt x="10684" y="15004"/>
                  <a:pt x="9434" y="18982"/>
                  <a:pt x="8411" y="23188"/>
                </a:cubicBezTo>
                <a:cubicBezTo>
                  <a:pt x="7388" y="27394"/>
                  <a:pt x="5948" y="32434"/>
                  <a:pt x="4546" y="36374"/>
                </a:cubicBezTo>
                <a:cubicBezTo>
                  <a:pt x="3144" y="40315"/>
                  <a:pt x="758" y="45088"/>
                  <a:pt x="0" y="46831"/>
                </a:cubicBezTo>
              </a:path>
            </a:pathLst>
          </a:custGeom>
          <a:noFill/>
          <a:ln cap="flat" cmpd="sng" w="38100">
            <a:solidFill>
              <a:srgbClr val="B45F06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84" name="Google Shape;884;p79"/>
          <p:cNvSpPr/>
          <p:nvPr/>
        </p:nvSpPr>
        <p:spPr>
          <a:xfrm>
            <a:off x="3294975" y="2891450"/>
            <a:ext cx="568325" cy="841150"/>
          </a:xfrm>
          <a:custGeom>
            <a:rect b="b" l="l" r="r" t="t"/>
            <a:pathLst>
              <a:path extrusionOk="0" h="33646" w="22733">
                <a:moveTo>
                  <a:pt x="22733" y="0"/>
                </a:moveTo>
                <a:cubicBezTo>
                  <a:pt x="22127" y="1819"/>
                  <a:pt x="20915" y="7010"/>
                  <a:pt x="19096" y="10912"/>
                </a:cubicBezTo>
                <a:cubicBezTo>
                  <a:pt x="17277" y="14815"/>
                  <a:pt x="15004" y="19626"/>
                  <a:pt x="11821" y="23415"/>
                </a:cubicBezTo>
                <a:cubicBezTo>
                  <a:pt x="8638" y="27204"/>
                  <a:pt x="1970" y="31941"/>
                  <a:pt x="0" y="33646"/>
                </a:cubicBezTo>
              </a:path>
            </a:pathLst>
          </a:cu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85" name="Google Shape;885;p79"/>
          <p:cNvSpPr/>
          <p:nvPr/>
        </p:nvSpPr>
        <p:spPr>
          <a:xfrm>
            <a:off x="4033800" y="3039200"/>
            <a:ext cx="1187850" cy="295700"/>
          </a:xfrm>
          <a:custGeom>
            <a:rect b="b" l="l" r="r" t="t"/>
            <a:pathLst>
              <a:path extrusionOk="0" h="11828" w="47514">
                <a:moveTo>
                  <a:pt x="0" y="0"/>
                </a:moveTo>
                <a:cubicBezTo>
                  <a:pt x="1099" y="947"/>
                  <a:pt x="3903" y="3979"/>
                  <a:pt x="6593" y="5684"/>
                </a:cubicBezTo>
                <a:cubicBezTo>
                  <a:pt x="9283" y="7389"/>
                  <a:pt x="12845" y="9208"/>
                  <a:pt x="16141" y="10231"/>
                </a:cubicBezTo>
                <a:cubicBezTo>
                  <a:pt x="19438" y="11254"/>
                  <a:pt x="23114" y="11898"/>
                  <a:pt x="26372" y="11822"/>
                </a:cubicBezTo>
                <a:cubicBezTo>
                  <a:pt x="29631" y="11746"/>
                  <a:pt x="32168" y="10837"/>
                  <a:pt x="35692" y="9776"/>
                </a:cubicBezTo>
                <a:cubicBezTo>
                  <a:pt x="39216" y="8715"/>
                  <a:pt x="45544" y="6177"/>
                  <a:pt x="47514" y="5457"/>
                </a:cubicBezTo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86" name="Google Shape;886;p79"/>
          <p:cNvSpPr txBox="1"/>
          <p:nvPr/>
        </p:nvSpPr>
        <p:spPr>
          <a:xfrm>
            <a:off x="2393250" y="338100"/>
            <a:ext cx="4357500" cy="10158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Bunker’s right-mover storm motion vectors off the dryline…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Favors discrete!</a:t>
            </a:r>
            <a:endParaRPr sz="18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80"/>
          <p:cNvSpPr/>
          <p:nvPr/>
        </p:nvSpPr>
        <p:spPr>
          <a:xfrm>
            <a:off x="1050025" y="9950"/>
            <a:ext cx="6894300" cy="5133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92" name="Google Shape;892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025" y="99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80"/>
          <p:cNvSpPr/>
          <p:nvPr/>
        </p:nvSpPr>
        <p:spPr>
          <a:xfrm>
            <a:off x="3664400" y="2772100"/>
            <a:ext cx="267100" cy="1170775"/>
          </a:xfrm>
          <a:custGeom>
            <a:rect b="b" l="l" r="r" t="t"/>
            <a:pathLst>
              <a:path extrusionOk="0" h="46831" w="10684">
                <a:moveTo>
                  <a:pt x="8411" y="0"/>
                </a:moveTo>
                <a:cubicBezTo>
                  <a:pt x="8790" y="1857"/>
                  <a:pt x="10684" y="7274"/>
                  <a:pt x="10684" y="11139"/>
                </a:cubicBezTo>
                <a:cubicBezTo>
                  <a:pt x="10684" y="15004"/>
                  <a:pt x="9434" y="18982"/>
                  <a:pt x="8411" y="23188"/>
                </a:cubicBezTo>
                <a:cubicBezTo>
                  <a:pt x="7388" y="27394"/>
                  <a:pt x="5948" y="32434"/>
                  <a:pt x="4546" y="36374"/>
                </a:cubicBezTo>
                <a:cubicBezTo>
                  <a:pt x="3144" y="40315"/>
                  <a:pt x="758" y="45088"/>
                  <a:pt x="0" y="46831"/>
                </a:cubicBezTo>
              </a:path>
            </a:pathLst>
          </a:custGeom>
          <a:noFill/>
          <a:ln cap="flat" cmpd="sng" w="38100">
            <a:solidFill>
              <a:srgbClr val="B45F06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94" name="Google Shape;894;p80"/>
          <p:cNvSpPr/>
          <p:nvPr/>
        </p:nvSpPr>
        <p:spPr>
          <a:xfrm>
            <a:off x="3294975" y="2891450"/>
            <a:ext cx="568325" cy="841150"/>
          </a:xfrm>
          <a:custGeom>
            <a:rect b="b" l="l" r="r" t="t"/>
            <a:pathLst>
              <a:path extrusionOk="0" h="33646" w="22733">
                <a:moveTo>
                  <a:pt x="22733" y="0"/>
                </a:moveTo>
                <a:cubicBezTo>
                  <a:pt x="22127" y="1819"/>
                  <a:pt x="20915" y="7010"/>
                  <a:pt x="19096" y="10912"/>
                </a:cubicBezTo>
                <a:cubicBezTo>
                  <a:pt x="17277" y="14815"/>
                  <a:pt x="15004" y="19626"/>
                  <a:pt x="11821" y="23415"/>
                </a:cubicBezTo>
                <a:cubicBezTo>
                  <a:pt x="8638" y="27204"/>
                  <a:pt x="1970" y="31941"/>
                  <a:pt x="0" y="33646"/>
                </a:cubicBezTo>
              </a:path>
            </a:pathLst>
          </a:cu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95" name="Google Shape;895;p80"/>
          <p:cNvSpPr/>
          <p:nvPr/>
        </p:nvSpPr>
        <p:spPr>
          <a:xfrm>
            <a:off x="4033800" y="3039200"/>
            <a:ext cx="1187850" cy="295700"/>
          </a:xfrm>
          <a:custGeom>
            <a:rect b="b" l="l" r="r" t="t"/>
            <a:pathLst>
              <a:path extrusionOk="0" h="11828" w="47514">
                <a:moveTo>
                  <a:pt x="0" y="0"/>
                </a:moveTo>
                <a:cubicBezTo>
                  <a:pt x="1099" y="947"/>
                  <a:pt x="3903" y="3979"/>
                  <a:pt x="6593" y="5684"/>
                </a:cubicBezTo>
                <a:cubicBezTo>
                  <a:pt x="9283" y="7389"/>
                  <a:pt x="12845" y="9208"/>
                  <a:pt x="16141" y="10231"/>
                </a:cubicBezTo>
                <a:cubicBezTo>
                  <a:pt x="19438" y="11254"/>
                  <a:pt x="23114" y="11898"/>
                  <a:pt x="26372" y="11822"/>
                </a:cubicBezTo>
                <a:cubicBezTo>
                  <a:pt x="29631" y="11746"/>
                  <a:pt x="32168" y="10837"/>
                  <a:pt x="35692" y="9776"/>
                </a:cubicBezTo>
                <a:cubicBezTo>
                  <a:pt x="39216" y="8715"/>
                  <a:pt x="45544" y="6177"/>
                  <a:pt x="47514" y="5457"/>
                </a:cubicBezTo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96" name="Google Shape;896;p80"/>
          <p:cNvSpPr txBox="1"/>
          <p:nvPr/>
        </p:nvSpPr>
        <p:spPr>
          <a:xfrm>
            <a:off x="2393250" y="338100"/>
            <a:ext cx="4357500" cy="12930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Effective shear orientation off the cold front/dryline…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-150 to -100 MUCIN…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Favors discrete!</a:t>
            </a:r>
            <a:endParaRPr sz="18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81"/>
          <p:cNvSpPr/>
          <p:nvPr/>
        </p:nvSpPr>
        <p:spPr>
          <a:xfrm>
            <a:off x="1050025" y="9950"/>
            <a:ext cx="6894300" cy="5133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2" name="Google Shape;902;p81"/>
          <p:cNvSpPr/>
          <p:nvPr/>
        </p:nvSpPr>
        <p:spPr>
          <a:xfrm>
            <a:off x="3664400" y="2772100"/>
            <a:ext cx="267100" cy="1170775"/>
          </a:xfrm>
          <a:custGeom>
            <a:rect b="b" l="l" r="r" t="t"/>
            <a:pathLst>
              <a:path extrusionOk="0" h="46831" w="10684">
                <a:moveTo>
                  <a:pt x="8411" y="0"/>
                </a:moveTo>
                <a:cubicBezTo>
                  <a:pt x="8790" y="1857"/>
                  <a:pt x="10684" y="7274"/>
                  <a:pt x="10684" y="11139"/>
                </a:cubicBezTo>
                <a:cubicBezTo>
                  <a:pt x="10684" y="15004"/>
                  <a:pt x="9434" y="18982"/>
                  <a:pt x="8411" y="23188"/>
                </a:cubicBezTo>
                <a:cubicBezTo>
                  <a:pt x="7388" y="27394"/>
                  <a:pt x="5948" y="32434"/>
                  <a:pt x="4546" y="36374"/>
                </a:cubicBezTo>
                <a:cubicBezTo>
                  <a:pt x="3144" y="40315"/>
                  <a:pt x="758" y="45088"/>
                  <a:pt x="0" y="46831"/>
                </a:cubicBezTo>
              </a:path>
            </a:pathLst>
          </a:custGeom>
          <a:noFill/>
          <a:ln cap="flat" cmpd="sng" w="38100">
            <a:solidFill>
              <a:srgbClr val="B45F06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03" name="Google Shape;903;p81"/>
          <p:cNvSpPr/>
          <p:nvPr/>
        </p:nvSpPr>
        <p:spPr>
          <a:xfrm>
            <a:off x="3294975" y="2891450"/>
            <a:ext cx="568325" cy="841150"/>
          </a:xfrm>
          <a:custGeom>
            <a:rect b="b" l="l" r="r" t="t"/>
            <a:pathLst>
              <a:path extrusionOk="0" h="33646" w="22733">
                <a:moveTo>
                  <a:pt x="22733" y="0"/>
                </a:moveTo>
                <a:cubicBezTo>
                  <a:pt x="22127" y="1819"/>
                  <a:pt x="20915" y="7010"/>
                  <a:pt x="19096" y="10912"/>
                </a:cubicBezTo>
                <a:cubicBezTo>
                  <a:pt x="17277" y="14815"/>
                  <a:pt x="15004" y="19626"/>
                  <a:pt x="11821" y="23415"/>
                </a:cubicBezTo>
                <a:cubicBezTo>
                  <a:pt x="8638" y="27204"/>
                  <a:pt x="1970" y="31941"/>
                  <a:pt x="0" y="33646"/>
                </a:cubicBezTo>
              </a:path>
            </a:pathLst>
          </a:cu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04" name="Google Shape;904;p81"/>
          <p:cNvSpPr/>
          <p:nvPr/>
        </p:nvSpPr>
        <p:spPr>
          <a:xfrm>
            <a:off x="4033800" y="3039200"/>
            <a:ext cx="1187850" cy="295700"/>
          </a:xfrm>
          <a:custGeom>
            <a:rect b="b" l="l" r="r" t="t"/>
            <a:pathLst>
              <a:path extrusionOk="0" h="11828" w="47514">
                <a:moveTo>
                  <a:pt x="0" y="0"/>
                </a:moveTo>
                <a:cubicBezTo>
                  <a:pt x="1099" y="947"/>
                  <a:pt x="3903" y="3979"/>
                  <a:pt x="6593" y="5684"/>
                </a:cubicBezTo>
                <a:cubicBezTo>
                  <a:pt x="9283" y="7389"/>
                  <a:pt x="12845" y="9208"/>
                  <a:pt x="16141" y="10231"/>
                </a:cubicBezTo>
                <a:cubicBezTo>
                  <a:pt x="19438" y="11254"/>
                  <a:pt x="23114" y="11898"/>
                  <a:pt x="26372" y="11822"/>
                </a:cubicBezTo>
                <a:cubicBezTo>
                  <a:pt x="29631" y="11746"/>
                  <a:pt x="32168" y="10837"/>
                  <a:pt x="35692" y="9776"/>
                </a:cubicBezTo>
                <a:cubicBezTo>
                  <a:pt x="39216" y="8715"/>
                  <a:pt x="45544" y="6177"/>
                  <a:pt x="47514" y="5457"/>
                </a:cubicBezTo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905" name="Google Shape;905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025" y="9900"/>
            <a:ext cx="6921000" cy="51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906" name="Google Shape;906;p81"/>
          <p:cNvSpPr txBox="1"/>
          <p:nvPr/>
        </p:nvSpPr>
        <p:spPr>
          <a:xfrm>
            <a:off x="2393250" y="338100"/>
            <a:ext cx="4357500" cy="10158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Anvil-level SR winds are off the cold front/dryline…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Favors discrete!</a:t>
            </a:r>
            <a:endParaRPr sz="18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82"/>
          <p:cNvSpPr/>
          <p:nvPr/>
        </p:nvSpPr>
        <p:spPr>
          <a:xfrm>
            <a:off x="3664400" y="2772100"/>
            <a:ext cx="267100" cy="1170775"/>
          </a:xfrm>
          <a:custGeom>
            <a:rect b="b" l="l" r="r" t="t"/>
            <a:pathLst>
              <a:path extrusionOk="0" h="46831" w="10684">
                <a:moveTo>
                  <a:pt x="8411" y="0"/>
                </a:moveTo>
                <a:cubicBezTo>
                  <a:pt x="8790" y="1857"/>
                  <a:pt x="10684" y="7274"/>
                  <a:pt x="10684" y="11139"/>
                </a:cubicBezTo>
                <a:cubicBezTo>
                  <a:pt x="10684" y="15004"/>
                  <a:pt x="9434" y="18982"/>
                  <a:pt x="8411" y="23188"/>
                </a:cubicBezTo>
                <a:cubicBezTo>
                  <a:pt x="7388" y="27394"/>
                  <a:pt x="5948" y="32434"/>
                  <a:pt x="4546" y="36374"/>
                </a:cubicBezTo>
                <a:cubicBezTo>
                  <a:pt x="3144" y="40315"/>
                  <a:pt x="758" y="45088"/>
                  <a:pt x="0" y="46831"/>
                </a:cubicBezTo>
              </a:path>
            </a:pathLst>
          </a:custGeom>
          <a:noFill/>
          <a:ln cap="flat" cmpd="sng" w="38100">
            <a:solidFill>
              <a:srgbClr val="B45F06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12" name="Google Shape;912;p82"/>
          <p:cNvSpPr/>
          <p:nvPr/>
        </p:nvSpPr>
        <p:spPr>
          <a:xfrm>
            <a:off x="3294975" y="2891450"/>
            <a:ext cx="568325" cy="841150"/>
          </a:xfrm>
          <a:custGeom>
            <a:rect b="b" l="l" r="r" t="t"/>
            <a:pathLst>
              <a:path extrusionOk="0" h="33646" w="22733">
                <a:moveTo>
                  <a:pt x="22733" y="0"/>
                </a:moveTo>
                <a:cubicBezTo>
                  <a:pt x="22127" y="1819"/>
                  <a:pt x="20915" y="7010"/>
                  <a:pt x="19096" y="10912"/>
                </a:cubicBezTo>
                <a:cubicBezTo>
                  <a:pt x="17277" y="14815"/>
                  <a:pt x="15004" y="19626"/>
                  <a:pt x="11821" y="23415"/>
                </a:cubicBezTo>
                <a:cubicBezTo>
                  <a:pt x="8638" y="27204"/>
                  <a:pt x="1970" y="31941"/>
                  <a:pt x="0" y="33646"/>
                </a:cubicBezTo>
              </a:path>
            </a:pathLst>
          </a:cu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13" name="Google Shape;913;p82"/>
          <p:cNvSpPr/>
          <p:nvPr/>
        </p:nvSpPr>
        <p:spPr>
          <a:xfrm>
            <a:off x="4033800" y="3039200"/>
            <a:ext cx="1187850" cy="295700"/>
          </a:xfrm>
          <a:custGeom>
            <a:rect b="b" l="l" r="r" t="t"/>
            <a:pathLst>
              <a:path extrusionOk="0" h="11828" w="47514">
                <a:moveTo>
                  <a:pt x="0" y="0"/>
                </a:moveTo>
                <a:cubicBezTo>
                  <a:pt x="1099" y="947"/>
                  <a:pt x="3903" y="3979"/>
                  <a:pt x="6593" y="5684"/>
                </a:cubicBezTo>
                <a:cubicBezTo>
                  <a:pt x="9283" y="7389"/>
                  <a:pt x="12845" y="9208"/>
                  <a:pt x="16141" y="10231"/>
                </a:cubicBezTo>
                <a:cubicBezTo>
                  <a:pt x="19438" y="11254"/>
                  <a:pt x="23114" y="11898"/>
                  <a:pt x="26372" y="11822"/>
                </a:cubicBezTo>
                <a:cubicBezTo>
                  <a:pt x="29631" y="11746"/>
                  <a:pt x="32168" y="10837"/>
                  <a:pt x="35692" y="9776"/>
                </a:cubicBezTo>
                <a:cubicBezTo>
                  <a:pt x="39216" y="8715"/>
                  <a:pt x="45544" y="6177"/>
                  <a:pt x="47514" y="5457"/>
                </a:cubicBezTo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914" name="Google Shape;914;p82"/>
          <p:cNvPicPr preferRelativeResize="0"/>
          <p:nvPr/>
        </p:nvPicPr>
        <p:blipFill rotWithShape="1">
          <a:blip r:embed="rId3">
            <a:alphaModFix/>
          </a:blip>
          <a:srcRect b="0" l="754" r="1244" t="0"/>
          <a:stretch/>
        </p:blipFill>
        <p:spPr>
          <a:xfrm>
            <a:off x="1636513" y="330125"/>
            <a:ext cx="5870975" cy="4483225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p82"/>
          <p:cNvSpPr txBox="1"/>
          <p:nvPr/>
        </p:nvSpPr>
        <p:spPr>
          <a:xfrm>
            <a:off x="3077250" y="3799275"/>
            <a:ext cx="4357500" cy="738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Initial cells developing along the dryline are discrete/semi-discrete!</a:t>
            </a:r>
            <a:endParaRPr sz="1800"/>
          </a:p>
        </p:txBody>
      </p:sp>
      <p:cxnSp>
        <p:nvCxnSpPr>
          <p:cNvPr id="916" name="Google Shape;916;p82"/>
          <p:cNvCxnSpPr>
            <a:stCxn id="915" idx="0"/>
          </p:cNvCxnSpPr>
          <p:nvPr/>
        </p:nvCxnSpPr>
        <p:spPr>
          <a:xfrm rot="10800000">
            <a:off x="3294900" y="1800375"/>
            <a:ext cx="1961100" cy="19989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17" name="Google Shape;917;p82"/>
          <p:cNvCxnSpPr>
            <a:stCxn id="915" idx="0"/>
          </p:cNvCxnSpPr>
          <p:nvPr/>
        </p:nvCxnSpPr>
        <p:spPr>
          <a:xfrm rot="10800000">
            <a:off x="3238200" y="2402775"/>
            <a:ext cx="2017800" cy="1396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18" name="Google Shape;918;p82"/>
          <p:cNvCxnSpPr>
            <a:stCxn id="915" idx="0"/>
          </p:cNvCxnSpPr>
          <p:nvPr/>
        </p:nvCxnSpPr>
        <p:spPr>
          <a:xfrm rot="10800000">
            <a:off x="3118800" y="2715375"/>
            <a:ext cx="2137200" cy="10839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Google Shape;923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2525" y="368850"/>
            <a:ext cx="5870976" cy="4454861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Google Shape;924;p83"/>
          <p:cNvSpPr txBox="1"/>
          <p:nvPr/>
        </p:nvSpPr>
        <p:spPr>
          <a:xfrm>
            <a:off x="4067925" y="3964075"/>
            <a:ext cx="4251300" cy="5850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2 hours later… cells remain semi-discrete. </a:t>
            </a:r>
            <a:endParaRPr sz="1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A few tornadoes and 1.5 inch hail are reported…</a:t>
            </a:r>
            <a:endParaRPr sz="1300"/>
          </a:p>
        </p:txBody>
      </p:sp>
      <p:cxnSp>
        <p:nvCxnSpPr>
          <p:cNvPr id="925" name="Google Shape;925;p83"/>
          <p:cNvCxnSpPr>
            <a:stCxn id="924" idx="0"/>
          </p:cNvCxnSpPr>
          <p:nvPr/>
        </p:nvCxnSpPr>
        <p:spPr>
          <a:xfrm rot="10800000">
            <a:off x="4153275" y="1857175"/>
            <a:ext cx="2040300" cy="21069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26" name="Google Shape;926;p83"/>
          <p:cNvCxnSpPr>
            <a:stCxn id="924" idx="0"/>
          </p:cNvCxnSpPr>
          <p:nvPr/>
        </p:nvCxnSpPr>
        <p:spPr>
          <a:xfrm rot="10800000">
            <a:off x="4062375" y="2539075"/>
            <a:ext cx="2131200" cy="14250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27" name="Google Shape;927;p83"/>
          <p:cNvCxnSpPr>
            <a:stCxn id="924" idx="0"/>
          </p:cNvCxnSpPr>
          <p:nvPr/>
        </p:nvCxnSpPr>
        <p:spPr>
          <a:xfrm rot="10800000">
            <a:off x="3988275" y="3204175"/>
            <a:ext cx="2205300" cy="7599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" name="Google Shape;932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3000" y="368850"/>
            <a:ext cx="5870976" cy="4420384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84"/>
          <p:cNvSpPr txBox="1"/>
          <p:nvPr/>
        </p:nvSpPr>
        <p:spPr>
          <a:xfrm>
            <a:off x="163400" y="2179200"/>
            <a:ext cx="3527700" cy="7851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2 hours later… </a:t>
            </a:r>
            <a:endParaRPr sz="1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Squall line with 75-114 mph winds reported. </a:t>
            </a:r>
            <a:endParaRPr sz="1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What changed?</a:t>
            </a:r>
            <a:endParaRPr sz="1300"/>
          </a:p>
        </p:txBody>
      </p:sp>
      <p:cxnSp>
        <p:nvCxnSpPr>
          <p:cNvPr id="934" name="Google Shape;934;p84"/>
          <p:cNvCxnSpPr>
            <a:stCxn id="933" idx="3"/>
          </p:cNvCxnSpPr>
          <p:nvPr/>
        </p:nvCxnSpPr>
        <p:spPr>
          <a:xfrm>
            <a:off x="3691100" y="2571750"/>
            <a:ext cx="706500" cy="461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35" name="Google Shape;935;p84"/>
          <p:cNvCxnSpPr>
            <a:stCxn id="933" idx="3"/>
          </p:cNvCxnSpPr>
          <p:nvPr/>
        </p:nvCxnSpPr>
        <p:spPr>
          <a:xfrm>
            <a:off x="3691100" y="2571750"/>
            <a:ext cx="450900" cy="9621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85"/>
          <p:cNvSpPr/>
          <p:nvPr/>
        </p:nvSpPr>
        <p:spPr>
          <a:xfrm>
            <a:off x="1050025" y="9950"/>
            <a:ext cx="6894300" cy="5133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41" name="Google Shape;941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025" y="9950"/>
            <a:ext cx="6894300" cy="51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942" name="Google Shape;942;p85"/>
          <p:cNvSpPr/>
          <p:nvPr/>
        </p:nvSpPr>
        <p:spPr>
          <a:xfrm>
            <a:off x="3664400" y="2772100"/>
            <a:ext cx="267100" cy="1170775"/>
          </a:xfrm>
          <a:custGeom>
            <a:rect b="b" l="l" r="r" t="t"/>
            <a:pathLst>
              <a:path extrusionOk="0" h="46831" w="10684">
                <a:moveTo>
                  <a:pt x="8411" y="0"/>
                </a:moveTo>
                <a:cubicBezTo>
                  <a:pt x="8790" y="1857"/>
                  <a:pt x="10684" y="7274"/>
                  <a:pt x="10684" y="11139"/>
                </a:cubicBezTo>
                <a:cubicBezTo>
                  <a:pt x="10684" y="15004"/>
                  <a:pt x="9434" y="18982"/>
                  <a:pt x="8411" y="23188"/>
                </a:cubicBezTo>
                <a:cubicBezTo>
                  <a:pt x="7388" y="27394"/>
                  <a:pt x="5948" y="32434"/>
                  <a:pt x="4546" y="36374"/>
                </a:cubicBezTo>
                <a:cubicBezTo>
                  <a:pt x="3144" y="40315"/>
                  <a:pt x="758" y="45088"/>
                  <a:pt x="0" y="46831"/>
                </a:cubicBezTo>
              </a:path>
            </a:pathLst>
          </a:custGeom>
          <a:noFill/>
          <a:ln cap="flat" cmpd="sng" w="38100">
            <a:solidFill>
              <a:srgbClr val="B45F06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43" name="Google Shape;943;p85"/>
          <p:cNvSpPr/>
          <p:nvPr/>
        </p:nvSpPr>
        <p:spPr>
          <a:xfrm>
            <a:off x="3294975" y="2891450"/>
            <a:ext cx="568325" cy="841150"/>
          </a:xfrm>
          <a:custGeom>
            <a:rect b="b" l="l" r="r" t="t"/>
            <a:pathLst>
              <a:path extrusionOk="0" h="33646" w="22733">
                <a:moveTo>
                  <a:pt x="22733" y="0"/>
                </a:moveTo>
                <a:cubicBezTo>
                  <a:pt x="22127" y="1819"/>
                  <a:pt x="20915" y="7010"/>
                  <a:pt x="19096" y="10912"/>
                </a:cubicBezTo>
                <a:cubicBezTo>
                  <a:pt x="17277" y="14815"/>
                  <a:pt x="15004" y="19626"/>
                  <a:pt x="11821" y="23415"/>
                </a:cubicBezTo>
                <a:cubicBezTo>
                  <a:pt x="8638" y="27204"/>
                  <a:pt x="1970" y="31941"/>
                  <a:pt x="0" y="33646"/>
                </a:cubicBezTo>
              </a:path>
            </a:pathLst>
          </a:cu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44" name="Google Shape;944;p85"/>
          <p:cNvSpPr/>
          <p:nvPr/>
        </p:nvSpPr>
        <p:spPr>
          <a:xfrm>
            <a:off x="4033800" y="3039200"/>
            <a:ext cx="1187850" cy="295700"/>
          </a:xfrm>
          <a:custGeom>
            <a:rect b="b" l="l" r="r" t="t"/>
            <a:pathLst>
              <a:path extrusionOk="0" h="11828" w="47514">
                <a:moveTo>
                  <a:pt x="0" y="0"/>
                </a:moveTo>
                <a:cubicBezTo>
                  <a:pt x="1099" y="947"/>
                  <a:pt x="3903" y="3979"/>
                  <a:pt x="6593" y="5684"/>
                </a:cubicBezTo>
                <a:cubicBezTo>
                  <a:pt x="9283" y="7389"/>
                  <a:pt x="12845" y="9208"/>
                  <a:pt x="16141" y="10231"/>
                </a:cubicBezTo>
                <a:cubicBezTo>
                  <a:pt x="19438" y="11254"/>
                  <a:pt x="23114" y="11898"/>
                  <a:pt x="26372" y="11822"/>
                </a:cubicBezTo>
                <a:cubicBezTo>
                  <a:pt x="29631" y="11746"/>
                  <a:pt x="32168" y="10837"/>
                  <a:pt x="35692" y="9776"/>
                </a:cubicBezTo>
                <a:cubicBezTo>
                  <a:pt x="39216" y="8715"/>
                  <a:pt x="45544" y="6177"/>
                  <a:pt x="47514" y="5457"/>
                </a:cubicBezTo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45" name="Google Shape;945;p85"/>
          <p:cNvSpPr txBox="1"/>
          <p:nvPr/>
        </p:nvSpPr>
        <p:spPr>
          <a:xfrm>
            <a:off x="1050150" y="-42900"/>
            <a:ext cx="6894300" cy="16623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AutoNum type="arabicParenR"/>
            </a:pPr>
            <a:r>
              <a:rPr lang="en" sz="1600"/>
              <a:t>Very strong height falls aloft associated with </a:t>
            </a:r>
            <a:endParaRPr sz="1600"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the approach of a robust upper wave.</a:t>
            </a:r>
            <a:endParaRPr sz="1600"/>
          </a:p>
          <a:p>
            <a: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AutoNum type="arabicParenR"/>
            </a:pPr>
            <a:r>
              <a:rPr lang="en" sz="1600"/>
              <a:t>Strong ascent associated with an eastward-moving Pacific cold front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Both of these factors yielded very strong lift along the front, resulting in rapid upscale growth.</a:t>
            </a:r>
            <a:endParaRPr sz="16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86"/>
          <p:cNvSpPr/>
          <p:nvPr/>
        </p:nvSpPr>
        <p:spPr>
          <a:xfrm>
            <a:off x="1050025" y="9950"/>
            <a:ext cx="6894300" cy="5133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51" name="Google Shape;951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025" y="9950"/>
            <a:ext cx="6894300" cy="51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952" name="Google Shape;952;p86"/>
          <p:cNvSpPr/>
          <p:nvPr/>
        </p:nvSpPr>
        <p:spPr>
          <a:xfrm>
            <a:off x="3664400" y="2772100"/>
            <a:ext cx="267100" cy="1170775"/>
          </a:xfrm>
          <a:custGeom>
            <a:rect b="b" l="l" r="r" t="t"/>
            <a:pathLst>
              <a:path extrusionOk="0" h="46831" w="10684">
                <a:moveTo>
                  <a:pt x="8411" y="0"/>
                </a:moveTo>
                <a:cubicBezTo>
                  <a:pt x="8790" y="1857"/>
                  <a:pt x="10684" y="7274"/>
                  <a:pt x="10684" y="11139"/>
                </a:cubicBezTo>
                <a:cubicBezTo>
                  <a:pt x="10684" y="15004"/>
                  <a:pt x="9434" y="18982"/>
                  <a:pt x="8411" y="23188"/>
                </a:cubicBezTo>
                <a:cubicBezTo>
                  <a:pt x="7388" y="27394"/>
                  <a:pt x="5948" y="32434"/>
                  <a:pt x="4546" y="36374"/>
                </a:cubicBezTo>
                <a:cubicBezTo>
                  <a:pt x="3144" y="40315"/>
                  <a:pt x="758" y="45088"/>
                  <a:pt x="0" y="46831"/>
                </a:cubicBezTo>
              </a:path>
            </a:pathLst>
          </a:custGeom>
          <a:noFill/>
          <a:ln cap="flat" cmpd="sng" w="38100">
            <a:solidFill>
              <a:srgbClr val="B45F06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53" name="Google Shape;953;p86"/>
          <p:cNvSpPr/>
          <p:nvPr/>
        </p:nvSpPr>
        <p:spPr>
          <a:xfrm>
            <a:off x="3294975" y="2891450"/>
            <a:ext cx="568325" cy="841150"/>
          </a:xfrm>
          <a:custGeom>
            <a:rect b="b" l="l" r="r" t="t"/>
            <a:pathLst>
              <a:path extrusionOk="0" h="33646" w="22733">
                <a:moveTo>
                  <a:pt x="22733" y="0"/>
                </a:moveTo>
                <a:cubicBezTo>
                  <a:pt x="22127" y="1819"/>
                  <a:pt x="20915" y="7010"/>
                  <a:pt x="19096" y="10912"/>
                </a:cubicBezTo>
                <a:cubicBezTo>
                  <a:pt x="17277" y="14815"/>
                  <a:pt x="15004" y="19626"/>
                  <a:pt x="11821" y="23415"/>
                </a:cubicBezTo>
                <a:cubicBezTo>
                  <a:pt x="8638" y="27204"/>
                  <a:pt x="1970" y="31941"/>
                  <a:pt x="0" y="33646"/>
                </a:cubicBezTo>
              </a:path>
            </a:pathLst>
          </a:cu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54" name="Google Shape;954;p86"/>
          <p:cNvSpPr/>
          <p:nvPr/>
        </p:nvSpPr>
        <p:spPr>
          <a:xfrm>
            <a:off x="4033800" y="3039200"/>
            <a:ext cx="1187850" cy="295700"/>
          </a:xfrm>
          <a:custGeom>
            <a:rect b="b" l="l" r="r" t="t"/>
            <a:pathLst>
              <a:path extrusionOk="0" h="11828" w="47514">
                <a:moveTo>
                  <a:pt x="0" y="0"/>
                </a:moveTo>
                <a:cubicBezTo>
                  <a:pt x="1099" y="947"/>
                  <a:pt x="3903" y="3979"/>
                  <a:pt x="6593" y="5684"/>
                </a:cubicBezTo>
                <a:cubicBezTo>
                  <a:pt x="9283" y="7389"/>
                  <a:pt x="12845" y="9208"/>
                  <a:pt x="16141" y="10231"/>
                </a:cubicBezTo>
                <a:cubicBezTo>
                  <a:pt x="19438" y="11254"/>
                  <a:pt x="23114" y="11898"/>
                  <a:pt x="26372" y="11822"/>
                </a:cubicBezTo>
                <a:cubicBezTo>
                  <a:pt x="29631" y="11746"/>
                  <a:pt x="32168" y="10837"/>
                  <a:pt x="35692" y="9776"/>
                </a:cubicBezTo>
                <a:cubicBezTo>
                  <a:pt x="39216" y="8715"/>
                  <a:pt x="45544" y="6177"/>
                  <a:pt x="47514" y="5457"/>
                </a:cubicBezTo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55" name="Google Shape;955;p86"/>
          <p:cNvSpPr txBox="1"/>
          <p:nvPr/>
        </p:nvSpPr>
        <p:spPr>
          <a:xfrm>
            <a:off x="1050025" y="320825"/>
            <a:ext cx="6894300" cy="6771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Moral of the story: these techniques work, but you have to take the entire synoptic regime into account and anticipate changes in time.</a:t>
            </a:r>
            <a:endParaRPr sz="1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00" y="1028700"/>
            <a:ext cx="4540933" cy="3215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7250" y="1028700"/>
            <a:ext cx="4476748" cy="321499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42"/>
          <p:cNvSpPr txBox="1"/>
          <p:nvPr/>
        </p:nvSpPr>
        <p:spPr>
          <a:xfrm>
            <a:off x="1955700" y="132900"/>
            <a:ext cx="614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A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224" name="Google Shape;224;p42"/>
          <p:cNvSpPr txBox="1"/>
          <p:nvPr/>
        </p:nvSpPr>
        <p:spPr>
          <a:xfrm>
            <a:off x="6984900" y="132900"/>
            <a:ext cx="614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B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225" name="Google Shape;225;p42"/>
          <p:cNvSpPr txBox="1"/>
          <p:nvPr/>
        </p:nvSpPr>
        <p:spPr>
          <a:xfrm>
            <a:off x="1343300" y="1132500"/>
            <a:ext cx="6321000" cy="24936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</a:rPr>
              <a:t>One of these soundings is a proximity sounding to an EF-2 tornado. </a:t>
            </a:r>
            <a:endParaRPr b="1" sz="3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</a:rPr>
              <a:t>Which one is it?</a:t>
            </a:r>
            <a:endParaRPr b="1" sz="3000">
              <a:solidFill>
                <a:schemeClr val="dk1"/>
              </a:solidFill>
            </a:endParaRPr>
          </a:p>
        </p:txBody>
      </p:sp>
      <p:sp>
        <p:nvSpPr>
          <p:cNvPr id="226" name="Google Shape;226;p42"/>
          <p:cNvSpPr/>
          <p:nvPr/>
        </p:nvSpPr>
        <p:spPr>
          <a:xfrm>
            <a:off x="162800" y="1028700"/>
            <a:ext cx="666900" cy="103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42"/>
          <p:cNvSpPr/>
          <p:nvPr/>
        </p:nvSpPr>
        <p:spPr>
          <a:xfrm>
            <a:off x="4783275" y="1028700"/>
            <a:ext cx="911100" cy="103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0" name="Google Shape;960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0"/>
            <a:ext cx="81568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1" name="Google Shape;961;p87"/>
          <p:cNvSpPr txBox="1"/>
          <p:nvPr/>
        </p:nvSpPr>
        <p:spPr>
          <a:xfrm>
            <a:off x="3759025" y="4122525"/>
            <a:ext cx="3581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are the relevant boundaries?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expansive is the warm sector?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6" name="Google Shape;966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0"/>
            <a:ext cx="81568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88"/>
          <p:cNvSpPr/>
          <p:nvPr/>
        </p:nvSpPr>
        <p:spPr>
          <a:xfrm>
            <a:off x="595575" y="1562375"/>
            <a:ext cx="1794400" cy="3465100"/>
          </a:xfrm>
          <a:custGeom>
            <a:rect b="b" l="l" r="r" t="t"/>
            <a:pathLst>
              <a:path extrusionOk="0" h="138604" w="71776">
                <a:moveTo>
                  <a:pt x="0" y="0"/>
                </a:moveTo>
                <a:cubicBezTo>
                  <a:pt x="4486" y="3919"/>
                  <a:pt x="20625" y="15728"/>
                  <a:pt x="26916" y="23514"/>
                </a:cubicBezTo>
                <a:cubicBezTo>
                  <a:pt x="33207" y="31300"/>
                  <a:pt x="35114" y="38983"/>
                  <a:pt x="37744" y="46717"/>
                </a:cubicBezTo>
                <a:cubicBezTo>
                  <a:pt x="40374" y="54452"/>
                  <a:pt x="41044" y="63321"/>
                  <a:pt x="42694" y="69921"/>
                </a:cubicBezTo>
                <a:cubicBezTo>
                  <a:pt x="44344" y="76521"/>
                  <a:pt x="44551" y="81007"/>
                  <a:pt x="47645" y="86318"/>
                </a:cubicBezTo>
                <a:cubicBezTo>
                  <a:pt x="50739" y="91629"/>
                  <a:pt x="57493" y="95446"/>
                  <a:pt x="61257" y="101788"/>
                </a:cubicBezTo>
                <a:cubicBezTo>
                  <a:pt x="65021" y="108131"/>
                  <a:pt x="68477" y="118237"/>
                  <a:pt x="70230" y="124373"/>
                </a:cubicBezTo>
                <a:cubicBezTo>
                  <a:pt x="71983" y="130509"/>
                  <a:pt x="71518" y="136232"/>
                  <a:pt x="71776" y="138604"/>
                </a:cubicBezTo>
              </a:path>
            </a:pathLst>
          </a:custGeom>
          <a:noFill/>
          <a:ln cap="flat" cmpd="sng" w="28575">
            <a:solidFill>
              <a:srgbClr val="783F04"/>
            </a:solidFill>
            <a:prstDash val="lgDash"/>
            <a:round/>
            <a:headEnd len="med" w="med" type="none"/>
            <a:tailEnd len="med" w="med" type="none"/>
          </a:ln>
        </p:spPr>
      </p:sp>
      <p:sp>
        <p:nvSpPr>
          <p:cNvPr id="968" name="Google Shape;968;p88"/>
          <p:cNvSpPr/>
          <p:nvPr/>
        </p:nvSpPr>
        <p:spPr>
          <a:xfrm>
            <a:off x="1786700" y="1693875"/>
            <a:ext cx="1068925" cy="1144725"/>
          </a:xfrm>
          <a:custGeom>
            <a:rect b="b" l="l" r="r" t="t"/>
            <a:pathLst>
              <a:path extrusionOk="0" h="45789" w="42757">
                <a:moveTo>
                  <a:pt x="40529" y="0"/>
                </a:moveTo>
                <a:cubicBezTo>
                  <a:pt x="40838" y="2527"/>
                  <a:pt x="43777" y="10158"/>
                  <a:pt x="42385" y="15160"/>
                </a:cubicBezTo>
                <a:cubicBezTo>
                  <a:pt x="40993" y="20162"/>
                  <a:pt x="36403" y="25988"/>
                  <a:pt x="32175" y="30010"/>
                </a:cubicBezTo>
                <a:cubicBezTo>
                  <a:pt x="27947" y="34032"/>
                  <a:pt x="22379" y="36662"/>
                  <a:pt x="17016" y="39292"/>
                </a:cubicBezTo>
                <a:cubicBezTo>
                  <a:pt x="11654" y="41922"/>
                  <a:pt x="2836" y="44706"/>
                  <a:pt x="0" y="45789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969" name="Google Shape;969;p88"/>
          <p:cNvSpPr/>
          <p:nvPr/>
        </p:nvSpPr>
        <p:spPr>
          <a:xfrm>
            <a:off x="2867025" y="247500"/>
            <a:ext cx="4411225" cy="1786500"/>
          </a:xfrm>
          <a:custGeom>
            <a:rect b="b" l="l" r="r" t="t"/>
            <a:pathLst>
              <a:path extrusionOk="0" h="71460" w="176449">
                <a:moveTo>
                  <a:pt x="0" y="47631"/>
                </a:moveTo>
                <a:cubicBezTo>
                  <a:pt x="2543" y="48407"/>
                  <a:pt x="10293" y="48829"/>
                  <a:pt x="15260" y="52286"/>
                </a:cubicBezTo>
                <a:cubicBezTo>
                  <a:pt x="20227" y="55743"/>
                  <a:pt x="22892" y="66208"/>
                  <a:pt x="29801" y="68374"/>
                </a:cubicBezTo>
                <a:cubicBezTo>
                  <a:pt x="36711" y="70540"/>
                  <a:pt x="47642" y="65280"/>
                  <a:pt x="56717" y="65280"/>
                </a:cubicBezTo>
                <a:cubicBezTo>
                  <a:pt x="65792" y="65280"/>
                  <a:pt x="75436" y="67394"/>
                  <a:pt x="84253" y="68374"/>
                </a:cubicBezTo>
                <a:cubicBezTo>
                  <a:pt x="93071" y="69354"/>
                  <a:pt x="103503" y="72424"/>
                  <a:pt x="109622" y="71158"/>
                </a:cubicBezTo>
                <a:cubicBezTo>
                  <a:pt x="115741" y="69892"/>
                  <a:pt x="117680" y="64284"/>
                  <a:pt x="120968" y="60776"/>
                </a:cubicBezTo>
                <a:cubicBezTo>
                  <a:pt x="124256" y="57268"/>
                  <a:pt x="125157" y="54153"/>
                  <a:pt x="129350" y="50108"/>
                </a:cubicBezTo>
                <a:cubicBezTo>
                  <a:pt x="133544" y="46063"/>
                  <a:pt x="141167" y="40064"/>
                  <a:pt x="146129" y="36508"/>
                </a:cubicBezTo>
                <a:cubicBezTo>
                  <a:pt x="151091" y="32952"/>
                  <a:pt x="155153" y="32589"/>
                  <a:pt x="159123" y="28773"/>
                </a:cubicBezTo>
                <a:cubicBezTo>
                  <a:pt x="163094" y="24957"/>
                  <a:pt x="167064" y="18409"/>
                  <a:pt x="169952" y="13613"/>
                </a:cubicBezTo>
                <a:cubicBezTo>
                  <a:pt x="172840" y="8818"/>
                  <a:pt x="175366" y="2269"/>
                  <a:pt x="176449" y="0"/>
                </a:cubicBezTo>
              </a:path>
            </a:pathLst>
          </a:custGeom>
          <a:noFill/>
          <a:ln cap="flat" cmpd="sng" w="7620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70" name="Google Shape;970;p88"/>
          <p:cNvSpPr/>
          <p:nvPr/>
        </p:nvSpPr>
        <p:spPr>
          <a:xfrm>
            <a:off x="2250775" y="2157950"/>
            <a:ext cx="726675" cy="1554650"/>
          </a:xfrm>
          <a:custGeom>
            <a:rect b="b" l="l" r="r" t="t"/>
            <a:pathLst>
              <a:path extrusionOk="0" h="62186" w="29067">
                <a:moveTo>
                  <a:pt x="28463" y="0"/>
                </a:moveTo>
                <a:cubicBezTo>
                  <a:pt x="28463" y="2063"/>
                  <a:pt x="29752" y="6909"/>
                  <a:pt x="28463" y="12375"/>
                </a:cubicBezTo>
                <a:cubicBezTo>
                  <a:pt x="27174" y="17841"/>
                  <a:pt x="23925" y="26401"/>
                  <a:pt x="20728" y="32795"/>
                </a:cubicBezTo>
                <a:cubicBezTo>
                  <a:pt x="17531" y="39189"/>
                  <a:pt x="12736" y="45841"/>
                  <a:pt x="9281" y="50739"/>
                </a:cubicBezTo>
                <a:cubicBezTo>
                  <a:pt x="5826" y="55638"/>
                  <a:pt x="1547" y="60278"/>
                  <a:pt x="0" y="62186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lgDash"/>
            <a:round/>
            <a:headEnd len="med" w="med" type="none"/>
            <a:tailEnd len="med" w="med" type="none"/>
          </a:ln>
        </p:spPr>
      </p:sp>
      <p:sp>
        <p:nvSpPr>
          <p:cNvPr id="971" name="Google Shape;971;p88"/>
          <p:cNvSpPr/>
          <p:nvPr/>
        </p:nvSpPr>
        <p:spPr>
          <a:xfrm>
            <a:off x="847725" y="3113794"/>
            <a:ext cx="6763025" cy="1939225"/>
          </a:xfrm>
          <a:custGeom>
            <a:rect b="b" l="l" r="r" t="t"/>
            <a:pathLst>
              <a:path extrusionOk="0" h="77569" w="270521">
                <a:moveTo>
                  <a:pt x="0" y="57757"/>
                </a:moveTo>
                <a:cubicBezTo>
                  <a:pt x="3143" y="53884"/>
                  <a:pt x="14796" y="40739"/>
                  <a:pt x="18860" y="34516"/>
                </a:cubicBezTo>
                <a:cubicBezTo>
                  <a:pt x="22924" y="28293"/>
                  <a:pt x="21527" y="25975"/>
                  <a:pt x="24384" y="20419"/>
                </a:cubicBezTo>
                <a:cubicBezTo>
                  <a:pt x="27242" y="14863"/>
                  <a:pt x="31465" y="4131"/>
                  <a:pt x="36005" y="1178"/>
                </a:cubicBezTo>
                <a:cubicBezTo>
                  <a:pt x="40545" y="-1775"/>
                  <a:pt x="47530" y="1623"/>
                  <a:pt x="51626" y="2702"/>
                </a:cubicBezTo>
                <a:cubicBezTo>
                  <a:pt x="55722" y="3782"/>
                  <a:pt x="56325" y="7306"/>
                  <a:pt x="60579" y="7655"/>
                </a:cubicBezTo>
                <a:cubicBezTo>
                  <a:pt x="64834" y="8004"/>
                  <a:pt x="71914" y="5433"/>
                  <a:pt x="77153" y="4798"/>
                </a:cubicBezTo>
                <a:cubicBezTo>
                  <a:pt x="82392" y="4163"/>
                  <a:pt x="88266" y="2766"/>
                  <a:pt x="92012" y="3845"/>
                </a:cubicBezTo>
                <a:cubicBezTo>
                  <a:pt x="95759" y="4925"/>
                  <a:pt x="97441" y="7941"/>
                  <a:pt x="99632" y="11275"/>
                </a:cubicBezTo>
                <a:cubicBezTo>
                  <a:pt x="101823" y="14609"/>
                  <a:pt x="103283" y="19244"/>
                  <a:pt x="105156" y="23848"/>
                </a:cubicBezTo>
                <a:cubicBezTo>
                  <a:pt x="107029" y="28452"/>
                  <a:pt x="107125" y="36008"/>
                  <a:pt x="110871" y="38897"/>
                </a:cubicBezTo>
                <a:cubicBezTo>
                  <a:pt x="114618" y="41786"/>
                  <a:pt x="122174" y="41342"/>
                  <a:pt x="127635" y="41183"/>
                </a:cubicBezTo>
                <a:cubicBezTo>
                  <a:pt x="133096" y="41024"/>
                  <a:pt x="136779" y="38675"/>
                  <a:pt x="143637" y="37945"/>
                </a:cubicBezTo>
                <a:cubicBezTo>
                  <a:pt x="150495" y="37215"/>
                  <a:pt x="158210" y="36675"/>
                  <a:pt x="168783" y="36802"/>
                </a:cubicBezTo>
                <a:cubicBezTo>
                  <a:pt x="179356" y="36929"/>
                  <a:pt x="196565" y="37882"/>
                  <a:pt x="207074" y="38707"/>
                </a:cubicBezTo>
                <a:cubicBezTo>
                  <a:pt x="217583" y="39533"/>
                  <a:pt x="224378" y="40580"/>
                  <a:pt x="231839" y="41755"/>
                </a:cubicBezTo>
                <a:cubicBezTo>
                  <a:pt x="239300" y="42930"/>
                  <a:pt x="246666" y="43564"/>
                  <a:pt x="251841" y="45755"/>
                </a:cubicBezTo>
                <a:cubicBezTo>
                  <a:pt x="257016" y="47946"/>
                  <a:pt x="259874" y="50295"/>
                  <a:pt x="262890" y="54899"/>
                </a:cubicBezTo>
                <a:cubicBezTo>
                  <a:pt x="265906" y="59503"/>
                  <a:pt x="268733" y="69600"/>
                  <a:pt x="269939" y="73378"/>
                </a:cubicBezTo>
                <a:cubicBezTo>
                  <a:pt x="271146" y="77156"/>
                  <a:pt x="270097" y="76871"/>
                  <a:pt x="270129" y="77569"/>
                </a:cubicBezTo>
              </a:path>
            </a:pathLst>
          </a:custGeom>
          <a:noFill/>
          <a:ln cap="flat" cmpd="sng" w="952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72" name="Google Shape;972;p88"/>
          <p:cNvSpPr/>
          <p:nvPr/>
        </p:nvSpPr>
        <p:spPr>
          <a:xfrm>
            <a:off x="609600" y="1778857"/>
            <a:ext cx="6777050" cy="2502650"/>
          </a:xfrm>
          <a:custGeom>
            <a:rect b="b" l="l" r="r" t="t"/>
            <a:pathLst>
              <a:path extrusionOk="0" h="100106" w="271082">
                <a:moveTo>
                  <a:pt x="0" y="100106"/>
                </a:moveTo>
                <a:cubicBezTo>
                  <a:pt x="2254" y="98392"/>
                  <a:pt x="9621" y="95756"/>
                  <a:pt x="13526" y="89819"/>
                </a:cubicBezTo>
                <a:cubicBezTo>
                  <a:pt x="17431" y="83882"/>
                  <a:pt x="19971" y="69721"/>
                  <a:pt x="23432" y="64482"/>
                </a:cubicBezTo>
                <a:cubicBezTo>
                  <a:pt x="26893" y="59243"/>
                  <a:pt x="30607" y="61625"/>
                  <a:pt x="34290" y="58386"/>
                </a:cubicBezTo>
                <a:cubicBezTo>
                  <a:pt x="37973" y="55148"/>
                  <a:pt x="42355" y="47782"/>
                  <a:pt x="45530" y="45051"/>
                </a:cubicBezTo>
                <a:cubicBezTo>
                  <a:pt x="48705" y="42321"/>
                  <a:pt x="47943" y="44511"/>
                  <a:pt x="53340" y="42003"/>
                </a:cubicBezTo>
                <a:cubicBezTo>
                  <a:pt x="58738" y="39495"/>
                  <a:pt x="71279" y="35114"/>
                  <a:pt x="77915" y="30002"/>
                </a:cubicBezTo>
                <a:cubicBezTo>
                  <a:pt x="84551" y="24890"/>
                  <a:pt x="90107" y="15175"/>
                  <a:pt x="93155" y="11333"/>
                </a:cubicBezTo>
                <a:cubicBezTo>
                  <a:pt x="96203" y="7491"/>
                  <a:pt x="94139" y="6792"/>
                  <a:pt x="96203" y="6951"/>
                </a:cubicBezTo>
                <a:cubicBezTo>
                  <a:pt x="98267" y="7110"/>
                  <a:pt x="102711" y="9840"/>
                  <a:pt x="105537" y="12285"/>
                </a:cubicBezTo>
                <a:cubicBezTo>
                  <a:pt x="108363" y="14730"/>
                  <a:pt x="110236" y="19937"/>
                  <a:pt x="113157" y="21620"/>
                </a:cubicBezTo>
                <a:cubicBezTo>
                  <a:pt x="116078" y="23303"/>
                  <a:pt x="119983" y="23557"/>
                  <a:pt x="123063" y="22382"/>
                </a:cubicBezTo>
                <a:cubicBezTo>
                  <a:pt x="126143" y="21207"/>
                  <a:pt x="127890" y="15555"/>
                  <a:pt x="131636" y="14571"/>
                </a:cubicBezTo>
                <a:cubicBezTo>
                  <a:pt x="135383" y="13587"/>
                  <a:pt x="141319" y="15492"/>
                  <a:pt x="145542" y="16476"/>
                </a:cubicBezTo>
                <a:cubicBezTo>
                  <a:pt x="149765" y="17460"/>
                  <a:pt x="154400" y="18572"/>
                  <a:pt x="156972" y="20477"/>
                </a:cubicBezTo>
                <a:cubicBezTo>
                  <a:pt x="159544" y="22382"/>
                  <a:pt x="157862" y="26065"/>
                  <a:pt x="160973" y="27906"/>
                </a:cubicBezTo>
                <a:cubicBezTo>
                  <a:pt x="164085" y="29748"/>
                  <a:pt x="170942" y="30256"/>
                  <a:pt x="175641" y="31526"/>
                </a:cubicBezTo>
                <a:cubicBezTo>
                  <a:pt x="180340" y="32796"/>
                  <a:pt x="183643" y="33875"/>
                  <a:pt x="189167" y="35526"/>
                </a:cubicBezTo>
                <a:cubicBezTo>
                  <a:pt x="194692" y="37177"/>
                  <a:pt x="202724" y="41115"/>
                  <a:pt x="208788" y="41432"/>
                </a:cubicBezTo>
                <a:cubicBezTo>
                  <a:pt x="214852" y="41750"/>
                  <a:pt x="221266" y="38923"/>
                  <a:pt x="225552" y="37431"/>
                </a:cubicBezTo>
                <a:cubicBezTo>
                  <a:pt x="229838" y="35939"/>
                  <a:pt x="232728" y="34828"/>
                  <a:pt x="234506" y="32478"/>
                </a:cubicBezTo>
                <a:cubicBezTo>
                  <a:pt x="236284" y="30129"/>
                  <a:pt x="235903" y="26763"/>
                  <a:pt x="236220" y="23334"/>
                </a:cubicBezTo>
                <a:cubicBezTo>
                  <a:pt x="236538" y="19905"/>
                  <a:pt x="234982" y="15746"/>
                  <a:pt x="236411" y="11904"/>
                </a:cubicBezTo>
                <a:cubicBezTo>
                  <a:pt x="237840" y="8062"/>
                  <a:pt x="242602" y="1459"/>
                  <a:pt x="244793" y="284"/>
                </a:cubicBezTo>
                <a:cubicBezTo>
                  <a:pt x="246984" y="-891"/>
                  <a:pt x="248190" y="2030"/>
                  <a:pt x="249555" y="4856"/>
                </a:cubicBezTo>
                <a:cubicBezTo>
                  <a:pt x="250920" y="7682"/>
                  <a:pt x="252317" y="13111"/>
                  <a:pt x="252984" y="17238"/>
                </a:cubicBezTo>
                <a:cubicBezTo>
                  <a:pt x="253651" y="21366"/>
                  <a:pt x="252254" y="26700"/>
                  <a:pt x="253556" y="29621"/>
                </a:cubicBezTo>
                <a:cubicBezTo>
                  <a:pt x="254858" y="32542"/>
                  <a:pt x="257874" y="33843"/>
                  <a:pt x="260795" y="34764"/>
                </a:cubicBezTo>
                <a:cubicBezTo>
                  <a:pt x="263716" y="35685"/>
                  <a:pt x="269368" y="35082"/>
                  <a:pt x="271082" y="35145"/>
                </a:cubicBezTo>
              </a:path>
            </a:pathLst>
          </a:cu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73" name="Google Shape;973;p88"/>
          <p:cNvSpPr txBox="1"/>
          <p:nvPr/>
        </p:nvSpPr>
        <p:spPr>
          <a:xfrm>
            <a:off x="7300925" y="247175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FF"/>
                </a:solidFill>
              </a:rPr>
              <a:t>70 F</a:t>
            </a:r>
            <a:endParaRPr>
              <a:solidFill>
                <a:srgbClr val="FF00FF"/>
              </a:solidFill>
            </a:endParaRPr>
          </a:p>
        </p:txBody>
      </p:sp>
      <p:sp>
        <p:nvSpPr>
          <p:cNvPr id="974" name="Google Shape;974;p88"/>
          <p:cNvSpPr txBox="1"/>
          <p:nvPr/>
        </p:nvSpPr>
        <p:spPr>
          <a:xfrm>
            <a:off x="7129475" y="4835813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FF"/>
                </a:solidFill>
              </a:rPr>
              <a:t>75 F</a:t>
            </a:r>
            <a:endParaRPr>
              <a:solidFill>
                <a:srgbClr val="9900FF"/>
              </a:solidFill>
            </a:endParaRPr>
          </a:p>
        </p:txBody>
      </p:sp>
      <p:sp>
        <p:nvSpPr>
          <p:cNvPr id="975" name="Google Shape;975;p88"/>
          <p:cNvSpPr/>
          <p:nvPr/>
        </p:nvSpPr>
        <p:spPr>
          <a:xfrm>
            <a:off x="609600" y="990872"/>
            <a:ext cx="6919925" cy="1290750"/>
          </a:xfrm>
          <a:custGeom>
            <a:rect b="b" l="l" r="r" t="t"/>
            <a:pathLst>
              <a:path extrusionOk="0" h="51630" w="276797">
                <a:moveTo>
                  <a:pt x="0" y="40185"/>
                </a:moveTo>
                <a:cubicBezTo>
                  <a:pt x="1746" y="40185"/>
                  <a:pt x="6382" y="39899"/>
                  <a:pt x="10478" y="40185"/>
                </a:cubicBezTo>
                <a:cubicBezTo>
                  <a:pt x="14574" y="40471"/>
                  <a:pt x="20829" y="40534"/>
                  <a:pt x="24575" y="41899"/>
                </a:cubicBezTo>
                <a:cubicBezTo>
                  <a:pt x="28322" y="43264"/>
                  <a:pt x="29147" y="47900"/>
                  <a:pt x="32957" y="48376"/>
                </a:cubicBezTo>
                <a:cubicBezTo>
                  <a:pt x="36767" y="48852"/>
                  <a:pt x="43435" y="44757"/>
                  <a:pt x="47435" y="44757"/>
                </a:cubicBezTo>
                <a:cubicBezTo>
                  <a:pt x="51436" y="44757"/>
                  <a:pt x="53658" y="47233"/>
                  <a:pt x="56960" y="48376"/>
                </a:cubicBezTo>
                <a:cubicBezTo>
                  <a:pt x="60262" y="49519"/>
                  <a:pt x="63247" y="51837"/>
                  <a:pt x="67247" y="51615"/>
                </a:cubicBezTo>
                <a:cubicBezTo>
                  <a:pt x="71248" y="51393"/>
                  <a:pt x="78328" y="49393"/>
                  <a:pt x="80963" y="47043"/>
                </a:cubicBezTo>
                <a:cubicBezTo>
                  <a:pt x="83598" y="44694"/>
                  <a:pt x="83661" y="39328"/>
                  <a:pt x="83058" y="37518"/>
                </a:cubicBezTo>
                <a:cubicBezTo>
                  <a:pt x="82455" y="35708"/>
                  <a:pt x="79883" y="37168"/>
                  <a:pt x="77343" y="36184"/>
                </a:cubicBezTo>
                <a:cubicBezTo>
                  <a:pt x="74803" y="35200"/>
                  <a:pt x="69215" y="33866"/>
                  <a:pt x="67818" y="31612"/>
                </a:cubicBezTo>
                <a:cubicBezTo>
                  <a:pt x="66421" y="29358"/>
                  <a:pt x="66231" y="25294"/>
                  <a:pt x="68961" y="22659"/>
                </a:cubicBezTo>
                <a:cubicBezTo>
                  <a:pt x="71692" y="20024"/>
                  <a:pt x="79121" y="16246"/>
                  <a:pt x="84201" y="15801"/>
                </a:cubicBezTo>
                <a:cubicBezTo>
                  <a:pt x="89281" y="15357"/>
                  <a:pt x="95155" y="17325"/>
                  <a:pt x="99441" y="19992"/>
                </a:cubicBezTo>
                <a:cubicBezTo>
                  <a:pt x="103727" y="22659"/>
                  <a:pt x="107062" y="28501"/>
                  <a:pt x="109919" y="31803"/>
                </a:cubicBezTo>
                <a:cubicBezTo>
                  <a:pt x="112777" y="35105"/>
                  <a:pt x="114427" y="38026"/>
                  <a:pt x="116586" y="39804"/>
                </a:cubicBezTo>
                <a:cubicBezTo>
                  <a:pt x="118745" y="41582"/>
                  <a:pt x="119762" y="42281"/>
                  <a:pt x="122873" y="42471"/>
                </a:cubicBezTo>
                <a:cubicBezTo>
                  <a:pt x="125985" y="42662"/>
                  <a:pt x="131096" y="40757"/>
                  <a:pt x="135255" y="40947"/>
                </a:cubicBezTo>
                <a:cubicBezTo>
                  <a:pt x="139414" y="41138"/>
                  <a:pt x="144272" y="43582"/>
                  <a:pt x="147828" y="43614"/>
                </a:cubicBezTo>
                <a:cubicBezTo>
                  <a:pt x="151384" y="43646"/>
                  <a:pt x="153829" y="41740"/>
                  <a:pt x="156591" y="41137"/>
                </a:cubicBezTo>
                <a:cubicBezTo>
                  <a:pt x="159353" y="40534"/>
                  <a:pt x="161322" y="40185"/>
                  <a:pt x="164402" y="39994"/>
                </a:cubicBezTo>
                <a:cubicBezTo>
                  <a:pt x="167482" y="39804"/>
                  <a:pt x="171800" y="39296"/>
                  <a:pt x="175070" y="39994"/>
                </a:cubicBezTo>
                <a:cubicBezTo>
                  <a:pt x="178340" y="40693"/>
                  <a:pt x="179705" y="44407"/>
                  <a:pt x="184023" y="44185"/>
                </a:cubicBezTo>
                <a:cubicBezTo>
                  <a:pt x="188341" y="43963"/>
                  <a:pt x="196533" y="41582"/>
                  <a:pt x="200978" y="38661"/>
                </a:cubicBezTo>
                <a:cubicBezTo>
                  <a:pt x="205423" y="35740"/>
                  <a:pt x="206597" y="31009"/>
                  <a:pt x="210693" y="26659"/>
                </a:cubicBezTo>
                <a:cubicBezTo>
                  <a:pt x="214789" y="22309"/>
                  <a:pt x="221615" y="16118"/>
                  <a:pt x="225552" y="12562"/>
                </a:cubicBezTo>
                <a:cubicBezTo>
                  <a:pt x="229489" y="9006"/>
                  <a:pt x="230473" y="7165"/>
                  <a:pt x="234315" y="5323"/>
                </a:cubicBezTo>
                <a:cubicBezTo>
                  <a:pt x="238157" y="3482"/>
                  <a:pt x="244349" y="2307"/>
                  <a:pt x="248603" y="1513"/>
                </a:cubicBezTo>
                <a:cubicBezTo>
                  <a:pt x="252858" y="719"/>
                  <a:pt x="257905" y="-836"/>
                  <a:pt x="259842" y="561"/>
                </a:cubicBezTo>
                <a:cubicBezTo>
                  <a:pt x="261779" y="1958"/>
                  <a:pt x="260382" y="7228"/>
                  <a:pt x="260223" y="9895"/>
                </a:cubicBezTo>
                <a:cubicBezTo>
                  <a:pt x="260064" y="12562"/>
                  <a:pt x="258509" y="14309"/>
                  <a:pt x="258890" y="16563"/>
                </a:cubicBezTo>
                <a:cubicBezTo>
                  <a:pt x="259271" y="18817"/>
                  <a:pt x="260445" y="21326"/>
                  <a:pt x="262509" y="23421"/>
                </a:cubicBezTo>
                <a:cubicBezTo>
                  <a:pt x="264573" y="25517"/>
                  <a:pt x="268891" y="27961"/>
                  <a:pt x="271272" y="29136"/>
                </a:cubicBezTo>
                <a:cubicBezTo>
                  <a:pt x="273653" y="30311"/>
                  <a:pt x="275876" y="30247"/>
                  <a:pt x="276797" y="30469"/>
                </a:cubicBezTo>
              </a:path>
            </a:pathLst>
          </a:custGeom>
          <a:noFill/>
          <a:ln cap="flat" cmpd="sng" w="952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76" name="Google Shape;976;p88"/>
          <p:cNvSpPr txBox="1"/>
          <p:nvPr/>
        </p:nvSpPr>
        <p:spPr>
          <a:xfrm>
            <a:off x="2352675" y="1109675"/>
            <a:ext cx="548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</a:rPr>
              <a:t>L</a:t>
            </a:r>
            <a:endParaRPr b="1" sz="3600">
              <a:solidFill>
                <a:srgbClr val="FF0000"/>
              </a:solidFill>
            </a:endParaRPr>
          </a:p>
        </p:txBody>
      </p:sp>
      <p:sp>
        <p:nvSpPr>
          <p:cNvPr id="977" name="Google Shape;977;p88"/>
          <p:cNvSpPr txBox="1"/>
          <p:nvPr/>
        </p:nvSpPr>
        <p:spPr>
          <a:xfrm>
            <a:off x="7453325" y="155735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65 F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978" name="Google Shape;978;p88"/>
          <p:cNvSpPr txBox="1"/>
          <p:nvPr/>
        </p:nvSpPr>
        <p:spPr>
          <a:xfrm>
            <a:off x="600075" y="-33325"/>
            <a:ext cx="548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</a:rPr>
              <a:t>L</a:t>
            </a:r>
            <a:endParaRPr b="1" sz="3600">
              <a:solidFill>
                <a:srgbClr val="FF0000"/>
              </a:solidFill>
            </a:endParaRPr>
          </a:p>
        </p:txBody>
      </p:sp>
      <p:sp>
        <p:nvSpPr>
          <p:cNvPr id="979" name="Google Shape;979;p88"/>
          <p:cNvSpPr txBox="1"/>
          <p:nvPr/>
        </p:nvSpPr>
        <p:spPr>
          <a:xfrm>
            <a:off x="3759025" y="4122525"/>
            <a:ext cx="3581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are the relevant boundaries?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expansive is the warm sector?</a:t>
            </a:r>
            <a:endParaRPr/>
          </a:p>
        </p:txBody>
      </p:sp>
      <p:sp>
        <p:nvSpPr>
          <p:cNvPr id="980" name="Google Shape;980;p88"/>
          <p:cNvSpPr/>
          <p:nvPr/>
        </p:nvSpPr>
        <p:spPr>
          <a:xfrm>
            <a:off x="4176675" y="2389975"/>
            <a:ext cx="232700" cy="525975"/>
          </a:xfrm>
          <a:custGeom>
            <a:rect b="b" l="l" r="r" t="t"/>
            <a:pathLst>
              <a:path extrusionOk="0" h="21039" w="9308">
                <a:moveTo>
                  <a:pt x="0" y="0"/>
                </a:moveTo>
                <a:cubicBezTo>
                  <a:pt x="1083" y="1031"/>
                  <a:pt x="4950" y="3868"/>
                  <a:pt x="6497" y="6188"/>
                </a:cubicBezTo>
                <a:cubicBezTo>
                  <a:pt x="8044" y="8509"/>
                  <a:pt x="9179" y="11448"/>
                  <a:pt x="9282" y="13923"/>
                </a:cubicBezTo>
                <a:cubicBezTo>
                  <a:pt x="9385" y="16398"/>
                  <a:pt x="7477" y="19853"/>
                  <a:pt x="7116" y="21039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981" name="Google Shape;981;p88"/>
          <p:cNvSpPr/>
          <p:nvPr/>
        </p:nvSpPr>
        <p:spPr>
          <a:xfrm>
            <a:off x="6040700" y="2397725"/>
            <a:ext cx="119500" cy="665175"/>
          </a:xfrm>
          <a:custGeom>
            <a:rect b="b" l="l" r="r" t="t"/>
            <a:pathLst>
              <a:path extrusionOk="0" h="26607" w="4780">
                <a:moveTo>
                  <a:pt x="0" y="0"/>
                </a:moveTo>
                <a:cubicBezTo>
                  <a:pt x="774" y="1392"/>
                  <a:pt x="4125" y="5311"/>
                  <a:pt x="4641" y="8353"/>
                </a:cubicBezTo>
                <a:cubicBezTo>
                  <a:pt x="5157" y="11395"/>
                  <a:pt x="3764" y="15211"/>
                  <a:pt x="3094" y="18253"/>
                </a:cubicBezTo>
                <a:cubicBezTo>
                  <a:pt x="2424" y="21295"/>
                  <a:pt x="1032" y="25215"/>
                  <a:pt x="619" y="26607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982" name="Google Shape;982;p88"/>
          <p:cNvSpPr/>
          <p:nvPr/>
        </p:nvSpPr>
        <p:spPr>
          <a:xfrm>
            <a:off x="6241800" y="2018725"/>
            <a:ext cx="417675" cy="634250"/>
          </a:xfrm>
          <a:custGeom>
            <a:rect b="b" l="l" r="r" t="t"/>
            <a:pathLst>
              <a:path extrusionOk="0" h="25370" w="16707">
                <a:moveTo>
                  <a:pt x="0" y="0"/>
                </a:moveTo>
                <a:cubicBezTo>
                  <a:pt x="1341" y="1083"/>
                  <a:pt x="5930" y="4022"/>
                  <a:pt x="8044" y="6497"/>
                </a:cubicBezTo>
                <a:cubicBezTo>
                  <a:pt x="10158" y="8972"/>
                  <a:pt x="11241" y="11705"/>
                  <a:pt x="12685" y="14850"/>
                </a:cubicBezTo>
                <a:cubicBezTo>
                  <a:pt x="14129" y="17996"/>
                  <a:pt x="16037" y="23617"/>
                  <a:pt x="16707" y="25370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983" name="Google Shape;983;p88"/>
          <p:cNvSpPr/>
          <p:nvPr/>
        </p:nvSpPr>
        <p:spPr>
          <a:xfrm>
            <a:off x="3519225" y="2529200"/>
            <a:ext cx="278451" cy="835341"/>
          </a:xfrm>
          <a:custGeom>
            <a:rect b="b" l="l" r="r" t="t"/>
            <a:pathLst>
              <a:path extrusionOk="0" h="29701" w="9591">
                <a:moveTo>
                  <a:pt x="0" y="0"/>
                </a:moveTo>
                <a:cubicBezTo>
                  <a:pt x="1031" y="2372"/>
                  <a:pt x="4590" y="9282"/>
                  <a:pt x="6188" y="14232"/>
                </a:cubicBezTo>
                <a:cubicBezTo>
                  <a:pt x="7787" y="19182"/>
                  <a:pt x="9024" y="27123"/>
                  <a:pt x="9591" y="29701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8" name="Google Shape;988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0"/>
            <a:ext cx="81568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9" name="Google Shape;989;p89"/>
          <p:cNvSpPr/>
          <p:nvPr/>
        </p:nvSpPr>
        <p:spPr>
          <a:xfrm>
            <a:off x="595575" y="1562375"/>
            <a:ext cx="1794400" cy="3465100"/>
          </a:xfrm>
          <a:custGeom>
            <a:rect b="b" l="l" r="r" t="t"/>
            <a:pathLst>
              <a:path extrusionOk="0" h="138604" w="71776">
                <a:moveTo>
                  <a:pt x="0" y="0"/>
                </a:moveTo>
                <a:cubicBezTo>
                  <a:pt x="4486" y="3919"/>
                  <a:pt x="20625" y="15728"/>
                  <a:pt x="26916" y="23514"/>
                </a:cubicBezTo>
                <a:cubicBezTo>
                  <a:pt x="33207" y="31300"/>
                  <a:pt x="35114" y="38983"/>
                  <a:pt x="37744" y="46717"/>
                </a:cubicBezTo>
                <a:cubicBezTo>
                  <a:pt x="40374" y="54452"/>
                  <a:pt x="41044" y="63321"/>
                  <a:pt x="42694" y="69921"/>
                </a:cubicBezTo>
                <a:cubicBezTo>
                  <a:pt x="44344" y="76521"/>
                  <a:pt x="44551" y="81007"/>
                  <a:pt x="47645" y="86318"/>
                </a:cubicBezTo>
                <a:cubicBezTo>
                  <a:pt x="50739" y="91629"/>
                  <a:pt x="57493" y="95446"/>
                  <a:pt x="61257" y="101788"/>
                </a:cubicBezTo>
                <a:cubicBezTo>
                  <a:pt x="65021" y="108131"/>
                  <a:pt x="68477" y="118237"/>
                  <a:pt x="70230" y="124373"/>
                </a:cubicBezTo>
                <a:cubicBezTo>
                  <a:pt x="71983" y="130509"/>
                  <a:pt x="71518" y="136232"/>
                  <a:pt x="71776" y="138604"/>
                </a:cubicBezTo>
              </a:path>
            </a:pathLst>
          </a:custGeom>
          <a:noFill/>
          <a:ln cap="flat" cmpd="sng" w="28575">
            <a:solidFill>
              <a:srgbClr val="783F04"/>
            </a:solidFill>
            <a:prstDash val="lgDash"/>
            <a:round/>
            <a:headEnd len="med" w="med" type="none"/>
            <a:tailEnd len="med" w="med" type="none"/>
          </a:ln>
        </p:spPr>
      </p:sp>
      <p:sp>
        <p:nvSpPr>
          <p:cNvPr id="990" name="Google Shape;990;p89"/>
          <p:cNvSpPr/>
          <p:nvPr/>
        </p:nvSpPr>
        <p:spPr>
          <a:xfrm>
            <a:off x="1786700" y="1693875"/>
            <a:ext cx="1068925" cy="1144725"/>
          </a:xfrm>
          <a:custGeom>
            <a:rect b="b" l="l" r="r" t="t"/>
            <a:pathLst>
              <a:path extrusionOk="0" h="45789" w="42757">
                <a:moveTo>
                  <a:pt x="40529" y="0"/>
                </a:moveTo>
                <a:cubicBezTo>
                  <a:pt x="40838" y="2527"/>
                  <a:pt x="43777" y="10158"/>
                  <a:pt x="42385" y="15160"/>
                </a:cubicBezTo>
                <a:cubicBezTo>
                  <a:pt x="40993" y="20162"/>
                  <a:pt x="36403" y="25988"/>
                  <a:pt x="32175" y="30010"/>
                </a:cubicBezTo>
                <a:cubicBezTo>
                  <a:pt x="27947" y="34032"/>
                  <a:pt x="22379" y="36662"/>
                  <a:pt x="17016" y="39292"/>
                </a:cubicBezTo>
                <a:cubicBezTo>
                  <a:pt x="11654" y="41922"/>
                  <a:pt x="2836" y="44706"/>
                  <a:pt x="0" y="45789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991" name="Google Shape;991;p89"/>
          <p:cNvSpPr/>
          <p:nvPr/>
        </p:nvSpPr>
        <p:spPr>
          <a:xfrm>
            <a:off x="2867025" y="247500"/>
            <a:ext cx="4411225" cy="1786500"/>
          </a:xfrm>
          <a:custGeom>
            <a:rect b="b" l="l" r="r" t="t"/>
            <a:pathLst>
              <a:path extrusionOk="0" h="71460" w="176449">
                <a:moveTo>
                  <a:pt x="0" y="47631"/>
                </a:moveTo>
                <a:cubicBezTo>
                  <a:pt x="2543" y="48407"/>
                  <a:pt x="10293" y="48829"/>
                  <a:pt x="15260" y="52286"/>
                </a:cubicBezTo>
                <a:cubicBezTo>
                  <a:pt x="20227" y="55743"/>
                  <a:pt x="22892" y="66208"/>
                  <a:pt x="29801" y="68374"/>
                </a:cubicBezTo>
                <a:cubicBezTo>
                  <a:pt x="36711" y="70540"/>
                  <a:pt x="47642" y="65280"/>
                  <a:pt x="56717" y="65280"/>
                </a:cubicBezTo>
                <a:cubicBezTo>
                  <a:pt x="65792" y="65280"/>
                  <a:pt x="75436" y="67394"/>
                  <a:pt x="84253" y="68374"/>
                </a:cubicBezTo>
                <a:cubicBezTo>
                  <a:pt x="93071" y="69354"/>
                  <a:pt x="103503" y="72424"/>
                  <a:pt x="109622" y="71158"/>
                </a:cubicBezTo>
                <a:cubicBezTo>
                  <a:pt x="115741" y="69892"/>
                  <a:pt x="117680" y="64284"/>
                  <a:pt x="120968" y="60776"/>
                </a:cubicBezTo>
                <a:cubicBezTo>
                  <a:pt x="124256" y="57268"/>
                  <a:pt x="125157" y="54153"/>
                  <a:pt x="129350" y="50108"/>
                </a:cubicBezTo>
                <a:cubicBezTo>
                  <a:pt x="133544" y="46063"/>
                  <a:pt x="141167" y="40064"/>
                  <a:pt x="146129" y="36508"/>
                </a:cubicBezTo>
                <a:cubicBezTo>
                  <a:pt x="151091" y="32952"/>
                  <a:pt x="155153" y="32589"/>
                  <a:pt x="159123" y="28773"/>
                </a:cubicBezTo>
                <a:cubicBezTo>
                  <a:pt x="163094" y="24957"/>
                  <a:pt x="167064" y="18409"/>
                  <a:pt x="169952" y="13613"/>
                </a:cubicBezTo>
                <a:cubicBezTo>
                  <a:pt x="172840" y="8818"/>
                  <a:pt x="175366" y="2269"/>
                  <a:pt x="176449" y="0"/>
                </a:cubicBezTo>
              </a:path>
            </a:pathLst>
          </a:custGeom>
          <a:noFill/>
          <a:ln cap="flat" cmpd="sng" w="7620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92" name="Google Shape;992;p89"/>
          <p:cNvSpPr/>
          <p:nvPr/>
        </p:nvSpPr>
        <p:spPr>
          <a:xfrm>
            <a:off x="2250775" y="2157950"/>
            <a:ext cx="726675" cy="1554650"/>
          </a:xfrm>
          <a:custGeom>
            <a:rect b="b" l="l" r="r" t="t"/>
            <a:pathLst>
              <a:path extrusionOk="0" h="62186" w="29067">
                <a:moveTo>
                  <a:pt x="28463" y="0"/>
                </a:moveTo>
                <a:cubicBezTo>
                  <a:pt x="28463" y="2063"/>
                  <a:pt x="29752" y="6909"/>
                  <a:pt x="28463" y="12375"/>
                </a:cubicBezTo>
                <a:cubicBezTo>
                  <a:pt x="27174" y="17841"/>
                  <a:pt x="23925" y="26401"/>
                  <a:pt x="20728" y="32795"/>
                </a:cubicBezTo>
                <a:cubicBezTo>
                  <a:pt x="17531" y="39189"/>
                  <a:pt x="12736" y="45841"/>
                  <a:pt x="9281" y="50739"/>
                </a:cubicBezTo>
                <a:cubicBezTo>
                  <a:pt x="5826" y="55638"/>
                  <a:pt x="1547" y="60278"/>
                  <a:pt x="0" y="62186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lgDash"/>
            <a:round/>
            <a:headEnd len="med" w="med" type="none"/>
            <a:tailEnd len="med" w="med" type="none"/>
          </a:ln>
        </p:spPr>
      </p:sp>
      <p:sp>
        <p:nvSpPr>
          <p:cNvPr id="993" name="Google Shape;993;p89"/>
          <p:cNvSpPr/>
          <p:nvPr/>
        </p:nvSpPr>
        <p:spPr>
          <a:xfrm>
            <a:off x="847725" y="3113794"/>
            <a:ext cx="6763025" cy="1939225"/>
          </a:xfrm>
          <a:custGeom>
            <a:rect b="b" l="l" r="r" t="t"/>
            <a:pathLst>
              <a:path extrusionOk="0" h="77569" w="270521">
                <a:moveTo>
                  <a:pt x="0" y="57757"/>
                </a:moveTo>
                <a:cubicBezTo>
                  <a:pt x="3143" y="53884"/>
                  <a:pt x="14796" y="40739"/>
                  <a:pt x="18860" y="34516"/>
                </a:cubicBezTo>
                <a:cubicBezTo>
                  <a:pt x="22924" y="28293"/>
                  <a:pt x="21527" y="25975"/>
                  <a:pt x="24384" y="20419"/>
                </a:cubicBezTo>
                <a:cubicBezTo>
                  <a:pt x="27242" y="14863"/>
                  <a:pt x="31465" y="4131"/>
                  <a:pt x="36005" y="1178"/>
                </a:cubicBezTo>
                <a:cubicBezTo>
                  <a:pt x="40545" y="-1775"/>
                  <a:pt x="47530" y="1623"/>
                  <a:pt x="51626" y="2702"/>
                </a:cubicBezTo>
                <a:cubicBezTo>
                  <a:pt x="55722" y="3782"/>
                  <a:pt x="56325" y="7306"/>
                  <a:pt x="60579" y="7655"/>
                </a:cubicBezTo>
                <a:cubicBezTo>
                  <a:pt x="64834" y="8004"/>
                  <a:pt x="71914" y="5433"/>
                  <a:pt x="77153" y="4798"/>
                </a:cubicBezTo>
                <a:cubicBezTo>
                  <a:pt x="82392" y="4163"/>
                  <a:pt x="88266" y="2766"/>
                  <a:pt x="92012" y="3845"/>
                </a:cubicBezTo>
                <a:cubicBezTo>
                  <a:pt x="95759" y="4925"/>
                  <a:pt x="97441" y="7941"/>
                  <a:pt x="99632" y="11275"/>
                </a:cubicBezTo>
                <a:cubicBezTo>
                  <a:pt x="101823" y="14609"/>
                  <a:pt x="103283" y="19244"/>
                  <a:pt x="105156" y="23848"/>
                </a:cubicBezTo>
                <a:cubicBezTo>
                  <a:pt x="107029" y="28452"/>
                  <a:pt x="107125" y="36008"/>
                  <a:pt x="110871" y="38897"/>
                </a:cubicBezTo>
                <a:cubicBezTo>
                  <a:pt x="114618" y="41786"/>
                  <a:pt x="122174" y="41342"/>
                  <a:pt x="127635" y="41183"/>
                </a:cubicBezTo>
                <a:cubicBezTo>
                  <a:pt x="133096" y="41024"/>
                  <a:pt x="136779" y="38675"/>
                  <a:pt x="143637" y="37945"/>
                </a:cubicBezTo>
                <a:cubicBezTo>
                  <a:pt x="150495" y="37215"/>
                  <a:pt x="158210" y="36675"/>
                  <a:pt x="168783" y="36802"/>
                </a:cubicBezTo>
                <a:cubicBezTo>
                  <a:pt x="179356" y="36929"/>
                  <a:pt x="196565" y="37882"/>
                  <a:pt x="207074" y="38707"/>
                </a:cubicBezTo>
                <a:cubicBezTo>
                  <a:pt x="217583" y="39533"/>
                  <a:pt x="224378" y="40580"/>
                  <a:pt x="231839" y="41755"/>
                </a:cubicBezTo>
                <a:cubicBezTo>
                  <a:pt x="239300" y="42930"/>
                  <a:pt x="246666" y="43564"/>
                  <a:pt x="251841" y="45755"/>
                </a:cubicBezTo>
                <a:cubicBezTo>
                  <a:pt x="257016" y="47946"/>
                  <a:pt x="259874" y="50295"/>
                  <a:pt x="262890" y="54899"/>
                </a:cubicBezTo>
                <a:cubicBezTo>
                  <a:pt x="265906" y="59503"/>
                  <a:pt x="268733" y="69600"/>
                  <a:pt x="269939" y="73378"/>
                </a:cubicBezTo>
                <a:cubicBezTo>
                  <a:pt x="271146" y="77156"/>
                  <a:pt x="270097" y="76871"/>
                  <a:pt x="270129" y="77569"/>
                </a:cubicBezTo>
              </a:path>
            </a:pathLst>
          </a:custGeom>
          <a:noFill/>
          <a:ln cap="flat" cmpd="sng" w="952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94" name="Google Shape;994;p89"/>
          <p:cNvSpPr/>
          <p:nvPr/>
        </p:nvSpPr>
        <p:spPr>
          <a:xfrm>
            <a:off x="609600" y="1778857"/>
            <a:ext cx="6777050" cy="2502650"/>
          </a:xfrm>
          <a:custGeom>
            <a:rect b="b" l="l" r="r" t="t"/>
            <a:pathLst>
              <a:path extrusionOk="0" h="100106" w="271082">
                <a:moveTo>
                  <a:pt x="0" y="100106"/>
                </a:moveTo>
                <a:cubicBezTo>
                  <a:pt x="2254" y="98392"/>
                  <a:pt x="9621" y="95756"/>
                  <a:pt x="13526" y="89819"/>
                </a:cubicBezTo>
                <a:cubicBezTo>
                  <a:pt x="17431" y="83882"/>
                  <a:pt x="19971" y="69721"/>
                  <a:pt x="23432" y="64482"/>
                </a:cubicBezTo>
                <a:cubicBezTo>
                  <a:pt x="26893" y="59243"/>
                  <a:pt x="30607" y="61625"/>
                  <a:pt x="34290" y="58386"/>
                </a:cubicBezTo>
                <a:cubicBezTo>
                  <a:pt x="37973" y="55148"/>
                  <a:pt x="42355" y="47782"/>
                  <a:pt x="45530" y="45051"/>
                </a:cubicBezTo>
                <a:cubicBezTo>
                  <a:pt x="48705" y="42321"/>
                  <a:pt x="47943" y="44511"/>
                  <a:pt x="53340" y="42003"/>
                </a:cubicBezTo>
                <a:cubicBezTo>
                  <a:pt x="58738" y="39495"/>
                  <a:pt x="71279" y="35114"/>
                  <a:pt x="77915" y="30002"/>
                </a:cubicBezTo>
                <a:cubicBezTo>
                  <a:pt x="84551" y="24890"/>
                  <a:pt x="90107" y="15175"/>
                  <a:pt x="93155" y="11333"/>
                </a:cubicBezTo>
                <a:cubicBezTo>
                  <a:pt x="96203" y="7491"/>
                  <a:pt x="94139" y="6792"/>
                  <a:pt x="96203" y="6951"/>
                </a:cubicBezTo>
                <a:cubicBezTo>
                  <a:pt x="98267" y="7110"/>
                  <a:pt x="102711" y="9840"/>
                  <a:pt x="105537" y="12285"/>
                </a:cubicBezTo>
                <a:cubicBezTo>
                  <a:pt x="108363" y="14730"/>
                  <a:pt x="110236" y="19937"/>
                  <a:pt x="113157" y="21620"/>
                </a:cubicBezTo>
                <a:cubicBezTo>
                  <a:pt x="116078" y="23303"/>
                  <a:pt x="119983" y="23557"/>
                  <a:pt x="123063" y="22382"/>
                </a:cubicBezTo>
                <a:cubicBezTo>
                  <a:pt x="126143" y="21207"/>
                  <a:pt x="127890" y="15555"/>
                  <a:pt x="131636" y="14571"/>
                </a:cubicBezTo>
                <a:cubicBezTo>
                  <a:pt x="135383" y="13587"/>
                  <a:pt x="141319" y="15492"/>
                  <a:pt x="145542" y="16476"/>
                </a:cubicBezTo>
                <a:cubicBezTo>
                  <a:pt x="149765" y="17460"/>
                  <a:pt x="154400" y="18572"/>
                  <a:pt x="156972" y="20477"/>
                </a:cubicBezTo>
                <a:cubicBezTo>
                  <a:pt x="159544" y="22382"/>
                  <a:pt x="157862" y="26065"/>
                  <a:pt x="160973" y="27906"/>
                </a:cubicBezTo>
                <a:cubicBezTo>
                  <a:pt x="164085" y="29748"/>
                  <a:pt x="170942" y="30256"/>
                  <a:pt x="175641" y="31526"/>
                </a:cubicBezTo>
                <a:cubicBezTo>
                  <a:pt x="180340" y="32796"/>
                  <a:pt x="183643" y="33875"/>
                  <a:pt x="189167" y="35526"/>
                </a:cubicBezTo>
                <a:cubicBezTo>
                  <a:pt x="194692" y="37177"/>
                  <a:pt x="202724" y="41115"/>
                  <a:pt x="208788" y="41432"/>
                </a:cubicBezTo>
                <a:cubicBezTo>
                  <a:pt x="214852" y="41750"/>
                  <a:pt x="221266" y="38923"/>
                  <a:pt x="225552" y="37431"/>
                </a:cubicBezTo>
                <a:cubicBezTo>
                  <a:pt x="229838" y="35939"/>
                  <a:pt x="232728" y="34828"/>
                  <a:pt x="234506" y="32478"/>
                </a:cubicBezTo>
                <a:cubicBezTo>
                  <a:pt x="236284" y="30129"/>
                  <a:pt x="235903" y="26763"/>
                  <a:pt x="236220" y="23334"/>
                </a:cubicBezTo>
                <a:cubicBezTo>
                  <a:pt x="236538" y="19905"/>
                  <a:pt x="234982" y="15746"/>
                  <a:pt x="236411" y="11904"/>
                </a:cubicBezTo>
                <a:cubicBezTo>
                  <a:pt x="237840" y="8062"/>
                  <a:pt x="242602" y="1459"/>
                  <a:pt x="244793" y="284"/>
                </a:cubicBezTo>
                <a:cubicBezTo>
                  <a:pt x="246984" y="-891"/>
                  <a:pt x="248190" y="2030"/>
                  <a:pt x="249555" y="4856"/>
                </a:cubicBezTo>
                <a:cubicBezTo>
                  <a:pt x="250920" y="7682"/>
                  <a:pt x="252317" y="13111"/>
                  <a:pt x="252984" y="17238"/>
                </a:cubicBezTo>
                <a:cubicBezTo>
                  <a:pt x="253651" y="21366"/>
                  <a:pt x="252254" y="26700"/>
                  <a:pt x="253556" y="29621"/>
                </a:cubicBezTo>
                <a:cubicBezTo>
                  <a:pt x="254858" y="32542"/>
                  <a:pt x="257874" y="33843"/>
                  <a:pt x="260795" y="34764"/>
                </a:cubicBezTo>
                <a:cubicBezTo>
                  <a:pt x="263716" y="35685"/>
                  <a:pt x="269368" y="35082"/>
                  <a:pt x="271082" y="35145"/>
                </a:cubicBezTo>
              </a:path>
            </a:pathLst>
          </a:cu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95" name="Google Shape;995;p89"/>
          <p:cNvSpPr txBox="1"/>
          <p:nvPr/>
        </p:nvSpPr>
        <p:spPr>
          <a:xfrm>
            <a:off x="7300925" y="247175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FF"/>
                </a:solidFill>
              </a:rPr>
              <a:t>70 F</a:t>
            </a:r>
            <a:endParaRPr>
              <a:solidFill>
                <a:srgbClr val="FF00FF"/>
              </a:solidFill>
            </a:endParaRPr>
          </a:p>
        </p:txBody>
      </p:sp>
      <p:sp>
        <p:nvSpPr>
          <p:cNvPr id="996" name="Google Shape;996;p89"/>
          <p:cNvSpPr txBox="1"/>
          <p:nvPr/>
        </p:nvSpPr>
        <p:spPr>
          <a:xfrm>
            <a:off x="7129475" y="4835813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FF"/>
                </a:solidFill>
              </a:rPr>
              <a:t>75 F</a:t>
            </a:r>
            <a:endParaRPr>
              <a:solidFill>
                <a:srgbClr val="9900FF"/>
              </a:solidFill>
            </a:endParaRPr>
          </a:p>
        </p:txBody>
      </p:sp>
      <p:sp>
        <p:nvSpPr>
          <p:cNvPr id="997" name="Google Shape;997;p89"/>
          <p:cNvSpPr/>
          <p:nvPr/>
        </p:nvSpPr>
        <p:spPr>
          <a:xfrm>
            <a:off x="609600" y="990872"/>
            <a:ext cx="6919925" cy="1290750"/>
          </a:xfrm>
          <a:custGeom>
            <a:rect b="b" l="l" r="r" t="t"/>
            <a:pathLst>
              <a:path extrusionOk="0" h="51630" w="276797">
                <a:moveTo>
                  <a:pt x="0" y="40185"/>
                </a:moveTo>
                <a:cubicBezTo>
                  <a:pt x="1746" y="40185"/>
                  <a:pt x="6382" y="39899"/>
                  <a:pt x="10478" y="40185"/>
                </a:cubicBezTo>
                <a:cubicBezTo>
                  <a:pt x="14574" y="40471"/>
                  <a:pt x="20829" y="40534"/>
                  <a:pt x="24575" y="41899"/>
                </a:cubicBezTo>
                <a:cubicBezTo>
                  <a:pt x="28322" y="43264"/>
                  <a:pt x="29147" y="47900"/>
                  <a:pt x="32957" y="48376"/>
                </a:cubicBezTo>
                <a:cubicBezTo>
                  <a:pt x="36767" y="48852"/>
                  <a:pt x="43435" y="44757"/>
                  <a:pt x="47435" y="44757"/>
                </a:cubicBezTo>
                <a:cubicBezTo>
                  <a:pt x="51436" y="44757"/>
                  <a:pt x="53658" y="47233"/>
                  <a:pt x="56960" y="48376"/>
                </a:cubicBezTo>
                <a:cubicBezTo>
                  <a:pt x="60262" y="49519"/>
                  <a:pt x="63247" y="51837"/>
                  <a:pt x="67247" y="51615"/>
                </a:cubicBezTo>
                <a:cubicBezTo>
                  <a:pt x="71248" y="51393"/>
                  <a:pt x="78328" y="49393"/>
                  <a:pt x="80963" y="47043"/>
                </a:cubicBezTo>
                <a:cubicBezTo>
                  <a:pt x="83598" y="44694"/>
                  <a:pt x="83661" y="39328"/>
                  <a:pt x="83058" y="37518"/>
                </a:cubicBezTo>
                <a:cubicBezTo>
                  <a:pt x="82455" y="35708"/>
                  <a:pt x="79883" y="37168"/>
                  <a:pt x="77343" y="36184"/>
                </a:cubicBezTo>
                <a:cubicBezTo>
                  <a:pt x="74803" y="35200"/>
                  <a:pt x="69215" y="33866"/>
                  <a:pt x="67818" y="31612"/>
                </a:cubicBezTo>
                <a:cubicBezTo>
                  <a:pt x="66421" y="29358"/>
                  <a:pt x="66231" y="25294"/>
                  <a:pt x="68961" y="22659"/>
                </a:cubicBezTo>
                <a:cubicBezTo>
                  <a:pt x="71692" y="20024"/>
                  <a:pt x="79121" y="16246"/>
                  <a:pt x="84201" y="15801"/>
                </a:cubicBezTo>
                <a:cubicBezTo>
                  <a:pt x="89281" y="15357"/>
                  <a:pt x="95155" y="17325"/>
                  <a:pt x="99441" y="19992"/>
                </a:cubicBezTo>
                <a:cubicBezTo>
                  <a:pt x="103727" y="22659"/>
                  <a:pt x="107062" y="28501"/>
                  <a:pt x="109919" y="31803"/>
                </a:cubicBezTo>
                <a:cubicBezTo>
                  <a:pt x="112777" y="35105"/>
                  <a:pt x="114427" y="38026"/>
                  <a:pt x="116586" y="39804"/>
                </a:cubicBezTo>
                <a:cubicBezTo>
                  <a:pt x="118745" y="41582"/>
                  <a:pt x="119762" y="42281"/>
                  <a:pt x="122873" y="42471"/>
                </a:cubicBezTo>
                <a:cubicBezTo>
                  <a:pt x="125985" y="42662"/>
                  <a:pt x="131096" y="40757"/>
                  <a:pt x="135255" y="40947"/>
                </a:cubicBezTo>
                <a:cubicBezTo>
                  <a:pt x="139414" y="41138"/>
                  <a:pt x="144272" y="43582"/>
                  <a:pt x="147828" y="43614"/>
                </a:cubicBezTo>
                <a:cubicBezTo>
                  <a:pt x="151384" y="43646"/>
                  <a:pt x="153829" y="41740"/>
                  <a:pt x="156591" y="41137"/>
                </a:cubicBezTo>
                <a:cubicBezTo>
                  <a:pt x="159353" y="40534"/>
                  <a:pt x="161322" y="40185"/>
                  <a:pt x="164402" y="39994"/>
                </a:cubicBezTo>
                <a:cubicBezTo>
                  <a:pt x="167482" y="39804"/>
                  <a:pt x="171800" y="39296"/>
                  <a:pt x="175070" y="39994"/>
                </a:cubicBezTo>
                <a:cubicBezTo>
                  <a:pt x="178340" y="40693"/>
                  <a:pt x="179705" y="44407"/>
                  <a:pt x="184023" y="44185"/>
                </a:cubicBezTo>
                <a:cubicBezTo>
                  <a:pt x="188341" y="43963"/>
                  <a:pt x="196533" y="41582"/>
                  <a:pt x="200978" y="38661"/>
                </a:cubicBezTo>
                <a:cubicBezTo>
                  <a:pt x="205423" y="35740"/>
                  <a:pt x="206597" y="31009"/>
                  <a:pt x="210693" y="26659"/>
                </a:cubicBezTo>
                <a:cubicBezTo>
                  <a:pt x="214789" y="22309"/>
                  <a:pt x="221615" y="16118"/>
                  <a:pt x="225552" y="12562"/>
                </a:cubicBezTo>
                <a:cubicBezTo>
                  <a:pt x="229489" y="9006"/>
                  <a:pt x="230473" y="7165"/>
                  <a:pt x="234315" y="5323"/>
                </a:cubicBezTo>
                <a:cubicBezTo>
                  <a:pt x="238157" y="3482"/>
                  <a:pt x="244349" y="2307"/>
                  <a:pt x="248603" y="1513"/>
                </a:cubicBezTo>
                <a:cubicBezTo>
                  <a:pt x="252858" y="719"/>
                  <a:pt x="257905" y="-836"/>
                  <a:pt x="259842" y="561"/>
                </a:cubicBezTo>
                <a:cubicBezTo>
                  <a:pt x="261779" y="1958"/>
                  <a:pt x="260382" y="7228"/>
                  <a:pt x="260223" y="9895"/>
                </a:cubicBezTo>
                <a:cubicBezTo>
                  <a:pt x="260064" y="12562"/>
                  <a:pt x="258509" y="14309"/>
                  <a:pt x="258890" y="16563"/>
                </a:cubicBezTo>
                <a:cubicBezTo>
                  <a:pt x="259271" y="18817"/>
                  <a:pt x="260445" y="21326"/>
                  <a:pt x="262509" y="23421"/>
                </a:cubicBezTo>
                <a:cubicBezTo>
                  <a:pt x="264573" y="25517"/>
                  <a:pt x="268891" y="27961"/>
                  <a:pt x="271272" y="29136"/>
                </a:cubicBezTo>
                <a:cubicBezTo>
                  <a:pt x="273653" y="30311"/>
                  <a:pt x="275876" y="30247"/>
                  <a:pt x="276797" y="30469"/>
                </a:cubicBezTo>
              </a:path>
            </a:pathLst>
          </a:custGeom>
          <a:noFill/>
          <a:ln cap="flat" cmpd="sng" w="952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98" name="Google Shape;998;p89"/>
          <p:cNvSpPr txBox="1"/>
          <p:nvPr/>
        </p:nvSpPr>
        <p:spPr>
          <a:xfrm>
            <a:off x="2352675" y="1109675"/>
            <a:ext cx="548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</a:rPr>
              <a:t>L</a:t>
            </a:r>
            <a:endParaRPr b="1" sz="3600">
              <a:solidFill>
                <a:srgbClr val="FF0000"/>
              </a:solidFill>
            </a:endParaRPr>
          </a:p>
        </p:txBody>
      </p:sp>
      <p:sp>
        <p:nvSpPr>
          <p:cNvPr id="999" name="Google Shape;999;p89"/>
          <p:cNvSpPr txBox="1"/>
          <p:nvPr/>
        </p:nvSpPr>
        <p:spPr>
          <a:xfrm>
            <a:off x="7453325" y="155735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65 F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1000" name="Google Shape;1000;p89"/>
          <p:cNvSpPr txBox="1"/>
          <p:nvPr/>
        </p:nvSpPr>
        <p:spPr>
          <a:xfrm>
            <a:off x="600075" y="-33325"/>
            <a:ext cx="548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</a:rPr>
              <a:t>L</a:t>
            </a:r>
            <a:endParaRPr b="1" sz="3600">
              <a:solidFill>
                <a:srgbClr val="FF0000"/>
              </a:solidFill>
            </a:endParaRPr>
          </a:p>
        </p:txBody>
      </p:sp>
      <p:sp>
        <p:nvSpPr>
          <p:cNvPr id="1001" name="Google Shape;1001;p89"/>
          <p:cNvSpPr txBox="1"/>
          <p:nvPr/>
        </p:nvSpPr>
        <p:spPr>
          <a:xfrm>
            <a:off x="3584275" y="4198725"/>
            <a:ext cx="3356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Here’s the warm sector!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which boundary is most important?</a:t>
            </a:r>
            <a:endParaRPr/>
          </a:p>
        </p:txBody>
      </p:sp>
      <p:sp>
        <p:nvSpPr>
          <p:cNvPr id="1002" name="Google Shape;1002;p89"/>
          <p:cNvSpPr/>
          <p:nvPr/>
        </p:nvSpPr>
        <p:spPr>
          <a:xfrm>
            <a:off x="4176675" y="2389975"/>
            <a:ext cx="232700" cy="525975"/>
          </a:xfrm>
          <a:custGeom>
            <a:rect b="b" l="l" r="r" t="t"/>
            <a:pathLst>
              <a:path extrusionOk="0" h="21039" w="9308">
                <a:moveTo>
                  <a:pt x="0" y="0"/>
                </a:moveTo>
                <a:cubicBezTo>
                  <a:pt x="1083" y="1031"/>
                  <a:pt x="4950" y="3868"/>
                  <a:pt x="6497" y="6188"/>
                </a:cubicBezTo>
                <a:cubicBezTo>
                  <a:pt x="8044" y="8509"/>
                  <a:pt x="9179" y="11448"/>
                  <a:pt x="9282" y="13923"/>
                </a:cubicBezTo>
                <a:cubicBezTo>
                  <a:pt x="9385" y="16398"/>
                  <a:pt x="7477" y="19853"/>
                  <a:pt x="7116" y="21039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003" name="Google Shape;1003;p89"/>
          <p:cNvSpPr/>
          <p:nvPr/>
        </p:nvSpPr>
        <p:spPr>
          <a:xfrm>
            <a:off x="6040700" y="2397725"/>
            <a:ext cx="119500" cy="665175"/>
          </a:xfrm>
          <a:custGeom>
            <a:rect b="b" l="l" r="r" t="t"/>
            <a:pathLst>
              <a:path extrusionOk="0" h="26607" w="4780">
                <a:moveTo>
                  <a:pt x="0" y="0"/>
                </a:moveTo>
                <a:cubicBezTo>
                  <a:pt x="774" y="1392"/>
                  <a:pt x="4125" y="5311"/>
                  <a:pt x="4641" y="8353"/>
                </a:cubicBezTo>
                <a:cubicBezTo>
                  <a:pt x="5157" y="11395"/>
                  <a:pt x="3764" y="15211"/>
                  <a:pt x="3094" y="18253"/>
                </a:cubicBezTo>
                <a:cubicBezTo>
                  <a:pt x="2424" y="21295"/>
                  <a:pt x="1032" y="25215"/>
                  <a:pt x="619" y="26607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004" name="Google Shape;1004;p89"/>
          <p:cNvSpPr/>
          <p:nvPr/>
        </p:nvSpPr>
        <p:spPr>
          <a:xfrm>
            <a:off x="6241800" y="2018725"/>
            <a:ext cx="417675" cy="634250"/>
          </a:xfrm>
          <a:custGeom>
            <a:rect b="b" l="l" r="r" t="t"/>
            <a:pathLst>
              <a:path extrusionOk="0" h="25370" w="16707">
                <a:moveTo>
                  <a:pt x="0" y="0"/>
                </a:moveTo>
                <a:cubicBezTo>
                  <a:pt x="1341" y="1083"/>
                  <a:pt x="5930" y="4022"/>
                  <a:pt x="8044" y="6497"/>
                </a:cubicBezTo>
                <a:cubicBezTo>
                  <a:pt x="10158" y="8972"/>
                  <a:pt x="11241" y="11705"/>
                  <a:pt x="12685" y="14850"/>
                </a:cubicBezTo>
                <a:cubicBezTo>
                  <a:pt x="14129" y="17996"/>
                  <a:pt x="16037" y="23617"/>
                  <a:pt x="16707" y="25370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005" name="Google Shape;1005;p89"/>
          <p:cNvSpPr/>
          <p:nvPr/>
        </p:nvSpPr>
        <p:spPr>
          <a:xfrm>
            <a:off x="3519225" y="2529200"/>
            <a:ext cx="278451" cy="835341"/>
          </a:xfrm>
          <a:custGeom>
            <a:rect b="b" l="l" r="r" t="t"/>
            <a:pathLst>
              <a:path extrusionOk="0" h="29701" w="9591">
                <a:moveTo>
                  <a:pt x="0" y="0"/>
                </a:moveTo>
                <a:cubicBezTo>
                  <a:pt x="1031" y="2372"/>
                  <a:pt x="4590" y="9282"/>
                  <a:pt x="6188" y="14232"/>
                </a:cubicBezTo>
                <a:cubicBezTo>
                  <a:pt x="7787" y="19182"/>
                  <a:pt x="9024" y="27123"/>
                  <a:pt x="9591" y="29701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006" name="Google Shape;1006;p89"/>
          <p:cNvSpPr/>
          <p:nvPr/>
        </p:nvSpPr>
        <p:spPr>
          <a:xfrm>
            <a:off x="1690769" y="1446206"/>
            <a:ext cx="5729725" cy="2539125"/>
          </a:xfrm>
          <a:custGeom>
            <a:rect b="b" l="l" r="r" t="t"/>
            <a:pathLst>
              <a:path extrusionOk="0" h="101565" w="229189">
                <a:moveTo>
                  <a:pt x="11571" y="98700"/>
                </a:moveTo>
                <a:cubicBezTo>
                  <a:pt x="7962" y="97153"/>
                  <a:pt x="7188" y="94524"/>
                  <a:pt x="5693" y="91894"/>
                </a:cubicBezTo>
                <a:cubicBezTo>
                  <a:pt x="4198" y="89264"/>
                  <a:pt x="3527" y="86943"/>
                  <a:pt x="2599" y="82921"/>
                </a:cubicBezTo>
                <a:cubicBezTo>
                  <a:pt x="1671" y="78899"/>
                  <a:pt x="-546" y="71990"/>
                  <a:pt x="124" y="67762"/>
                </a:cubicBezTo>
                <a:cubicBezTo>
                  <a:pt x="794" y="63534"/>
                  <a:pt x="640" y="61316"/>
                  <a:pt x="6621" y="57552"/>
                </a:cubicBezTo>
                <a:cubicBezTo>
                  <a:pt x="12602" y="53788"/>
                  <a:pt x="29103" y="50024"/>
                  <a:pt x="36012" y="45177"/>
                </a:cubicBezTo>
                <a:cubicBezTo>
                  <a:pt x="42922" y="40330"/>
                  <a:pt x="46015" y="33369"/>
                  <a:pt x="48078" y="28470"/>
                </a:cubicBezTo>
                <a:cubicBezTo>
                  <a:pt x="50141" y="23571"/>
                  <a:pt x="47976" y="19137"/>
                  <a:pt x="48388" y="15785"/>
                </a:cubicBezTo>
                <a:cubicBezTo>
                  <a:pt x="48801" y="12433"/>
                  <a:pt x="48181" y="9752"/>
                  <a:pt x="50553" y="8360"/>
                </a:cubicBezTo>
                <a:cubicBezTo>
                  <a:pt x="52925" y="6968"/>
                  <a:pt x="58545" y="5215"/>
                  <a:pt x="62619" y="7432"/>
                </a:cubicBezTo>
                <a:cubicBezTo>
                  <a:pt x="66693" y="9649"/>
                  <a:pt x="69375" y="19498"/>
                  <a:pt x="74995" y="21664"/>
                </a:cubicBezTo>
                <a:cubicBezTo>
                  <a:pt x="80616" y="23830"/>
                  <a:pt x="89897" y="20684"/>
                  <a:pt x="96342" y="20426"/>
                </a:cubicBezTo>
                <a:cubicBezTo>
                  <a:pt x="102788" y="20168"/>
                  <a:pt x="105573" y="19498"/>
                  <a:pt x="113668" y="20117"/>
                </a:cubicBezTo>
                <a:cubicBezTo>
                  <a:pt x="121764" y="20736"/>
                  <a:pt x="136871" y="23624"/>
                  <a:pt x="144915" y="24139"/>
                </a:cubicBezTo>
                <a:cubicBezTo>
                  <a:pt x="152959" y="24655"/>
                  <a:pt x="157085" y="25685"/>
                  <a:pt x="161932" y="23210"/>
                </a:cubicBezTo>
                <a:cubicBezTo>
                  <a:pt x="166779" y="20735"/>
                  <a:pt x="169769" y="13155"/>
                  <a:pt x="173997" y="9288"/>
                </a:cubicBezTo>
                <a:cubicBezTo>
                  <a:pt x="178225" y="5421"/>
                  <a:pt x="180752" y="213"/>
                  <a:pt x="187301" y="7"/>
                </a:cubicBezTo>
                <a:cubicBezTo>
                  <a:pt x="193850" y="-199"/>
                  <a:pt x="207205" y="4339"/>
                  <a:pt x="213289" y="8051"/>
                </a:cubicBezTo>
                <a:cubicBezTo>
                  <a:pt x="219374" y="11764"/>
                  <a:pt x="221539" y="16713"/>
                  <a:pt x="223808" y="22282"/>
                </a:cubicBezTo>
                <a:cubicBezTo>
                  <a:pt x="226077" y="27851"/>
                  <a:pt x="232626" y="34194"/>
                  <a:pt x="226902" y="41464"/>
                </a:cubicBezTo>
                <a:cubicBezTo>
                  <a:pt x="221179" y="48735"/>
                  <a:pt x="202100" y="60336"/>
                  <a:pt x="189467" y="65905"/>
                </a:cubicBezTo>
                <a:cubicBezTo>
                  <a:pt x="176834" y="71474"/>
                  <a:pt x="164304" y="73486"/>
                  <a:pt x="151103" y="74878"/>
                </a:cubicBezTo>
                <a:cubicBezTo>
                  <a:pt x="137903" y="76270"/>
                  <a:pt x="118824" y="72454"/>
                  <a:pt x="110264" y="74259"/>
                </a:cubicBezTo>
                <a:cubicBezTo>
                  <a:pt x="101704" y="76064"/>
                  <a:pt x="103922" y="81839"/>
                  <a:pt x="99745" y="85706"/>
                </a:cubicBezTo>
                <a:cubicBezTo>
                  <a:pt x="95568" y="89573"/>
                  <a:pt x="92835" y="94884"/>
                  <a:pt x="85204" y="97462"/>
                </a:cubicBezTo>
                <a:cubicBezTo>
                  <a:pt x="77573" y="100040"/>
                  <a:pt x="63599" y="100556"/>
                  <a:pt x="53957" y="101175"/>
                </a:cubicBezTo>
                <a:cubicBezTo>
                  <a:pt x="44315" y="101794"/>
                  <a:pt x="34414" y="101588"/>
                  <a:pt x="27350" y="101175"/>
                </a:cubicBezTo>
                <a:cubicBezTo>
                  <a:pt x="20286" y="100763"/>
                  <a:pt x="15181" y="100247"/>
                  <a:pt x="11571" y="98700"/>
                </a:cubicBezTo>
                <a:close/>
              </a:path>
            </a:pathLst>
          </a:custGeom>
          <a:solidFill>
            <a:srgbClr val="38761D">
              <a:alpha val="20130"/>
            </a:srgbClr>
          </a:solidFill>
          <a:ln cap="flat" cmpd="sng" w="9525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1" name="Google Shape;1011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0"/>
            <a:ext cx="81568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90"/>
          <p:cNvSpPr/>
          <p:nvPr/>
        </p:nvSpPr>
        <p:spPr>
          <a:xfrm>
            <a:off x="595575" y="1562375"/>
            <a:ext cx="1794400" cy="3465100"/>
          </a:xfrm>
          <a:custGeom>
            <a:rect b="b" l="l" r="r" t="t"/>
            <a:pathLst>
              <a:path extrusionOk="0" h="138604" w="71776">
                <a:moveTo>
                  <a:pt x="0" y="0"/>
                </a:moveTo>
                <a:cubicBezTo>
                  <a:pt x="4486" y="3919"/>
                  <a:pt x="20625" y="15728"/>
                  <a:pt x="26916" y="23514"/>
                </a:cubicBezTo>
                <a:cubicBezTo>
                  <a:pt x="33207" y="31300"/>
                  <a:pt x="35114" y="38983"/>
                  <a:pt x="37744" y="46717"/>
                </a:cubicBezTo>
                <a:cubicBezTo>
                  <a:pt x="40374" y="54452"/>
                  <a:pt x="41044" y="63321"/>
                  <a:pt x="42694" y="69921"/>
                </a:cubicBezTo>
                <a:cubicBezTo>
                  <a:pt x="44344" y="76521"/>
                  <a:pt x="44551" y="81007"/>
                  <a:pt x="47645" y="86318"/>
                </a:cubicBezTo>
                <a:cubicBezTo>
                  <a:pt x="50739" y="91629"/>
                  <a:pt x="57493" y="95446"/>
                  <a:pt x="61257" y="101788"/>
                </a:cubicBezTo>
                <a:cubicBezTo>
                  <a:pt x="65021" y="108131"/>
                  <a:pt x="68477" y="118237"/>
                  <a:pt x="70230" y="124373"/>
                </a:cubicBezTo>
                <a:cubicBezTo>
                  <a:pt x="71983" y="130509"/>
                  <a:pt x="71518" y="136232"/>
                  <a:pt x="71776" y="138604"/>
                </a:cubicBezTo>
              </a:path>
            </a:pathLst>
          </a:custGeom>
          <a:noFill/>
          <a:ln cap="flat" cmpd="sng" w="28575">
            <a:solidFill>
              <a:srgbClr val="783F04"/>
            </a:solidFill>
            <a:prstDash val="lgDash"/>
            <a:round/>
            <a:headEnd len="med" w="med" type="none"/>
            <a:tailEnd len="med" w="med" type="none"/>
          </a:ln>
        </p:spPr>
      </p:sp>
      <p:sp>
        <p:nvSpPr>
          <p:cNvPr id="1013" name="Google Shape;1013;p90"/>
          <p:cNvSpPr/>
          <p:nvPr/>
        </p:nvSpPr>
        <p:spPr>
          <a:xfrm>
            <a:off x="1786700" y="1693875"/>
            <a:ext cx="1068925" cy="1144725"/>
          </a:xfrm>
          <a:custGeom>
            <a:rect b="b" l="l" r="r" t="t"/>
            <a:pathLst>
              <a:path extrusionOk="0" h="45789" w="42757">
                <a:moveTo>
                  <a:pt x="40529" y="0"/>
                </a:moveTo>
                <a:cubicBezTo>
                  <a:pt x="40838" y="2527"/>
                  <a:pt x="43777" y="10158"/>
                  <a:pt x="42385" y="15160"/>
                </a:cubicBezTo>
                <a:cubicBezTo>
                  <a:pt x="40993" y="20162"/>
                  <a:pt x="36403" y="25988"/>
                  <a:pt x="32175" y="30010"/>
                </a:cubicBezTo>
                <a:cubicBezTo>
                  <a:pt x="27947" y="34032"/>
                  <a:pt x="22379" y="36662"/>
                  <a:pt x="17016" y="39292"/>
                </a:cubicBezTo>
                <a:cubicBezTo>
                  <a:pt x="11654" y="41922"/>
                  <a:pt x="2836" y="44706"/>
                  <a:pt x="0" y="45789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014" name="Google Shape;1014;p90"/>
          <p:cNvSpPr/>
          <p:nvPr/>
        </p:nvSpPr>
        <p:spPr>
          <a:xfrm>
            <a:off x="2867025" y="247500"/>
            <a:ext cx="4411225" cy="1786500"/>
          </a:xfrm>
          <a:custGeom>
            <a:rect b="b" l="l" r="r" t="t"/>
            <a:pathLst>
              <a:path extrusionOk="0" h="71460" w="176449">
                <a:moveTo>
                  <a:pt x="0" y="47631"/>
                </a:moveTo>
                <a:cubicBezTo>
                  <a:pt x="2543" y="48407"/>
                  <a:pt x="10293" y="48829"/>
                  <a:pt x="15260" y="52286"/>
                </a:cubicBezTo>
                <a:cubicBezTo>
                  <a:pt x="20227" y="55743"/>
                  <a:pt x="22892" y="66208"/>
                  <a:pt x="29801" y="68374"/>
                </a:cubicBezTo>
                <a:cubicBezTo>
                  <a:pt x="36711" y="70540"/>
                  <a:pt x="47642" y="65280"/>
                  <a:pt x="56717" y="65280"/>
                </a:cubicBezTo>
                <a:cubicBezTo>
                  <a:pt x="65792" y="65280"/>
                  <a:pt x="75436" y="67394"/>
                  <a:pt x="84253" y="68374"/>
                </a:cubicBezTo>
                <a:cubicBezTo>
                  <a:pt x="93071" y="69354"/>
                  <a:pt x="103503" y="72424"/>
                  <a:pt x="109622" y="71158"/>
                </a:cubicBezTo>
                <a:cubicBezTo>
                  <a:pt x="115741" y="69892"/>
                  <a:pt x="117680" y="64284"/>
                  <a:pt x="120968" y="60776"/>
                </a:cubicBezTo>
                <a:cubicBezTo>
                  <a:pt x="124256" y="57268"/>
                  <a:pt x="125157" y="54153"/>
                  <a:pt x="129350" y="50108"/>
                </a:cubicBezTo>
                <a:cubicBezTo>
                  <a:pt x="133544" y="46063"/>
                  <a:pt x="141167" y="40064"/>
                  <a:pt x="146129" y="36508"/>
                </a:cubicBezTo>
                <a:cubicBezTo>
                  <a:pt x="151091" y="32952"/>
                  <a:pt x="155153" y="32589"/>
                  <a:pt x="159123" y="28773"/>
                </a:cubicBezTo>
                <a:cubicBezTo>
                  <a:pt x="163094" y="24957"/>
                  <a:pt x="167064" y="18409"/>
                  <a:pt x="169952" y="13613"/>
                </a:cubicBezTo>
                <a:cubicBezTo>
                  <a:pt x="172840" y="8818"/>
                  <a:pt x="175366" y="2269"/>
                  <a:pt x="176449" y="0"/>
                </a:cubicBezTo>
              </a:path>
            </a:pathLst>
          </a:custGeom>
          <a:noFill/>
          <a:ln cap="flat" cmpd="sng" w="7620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15" name="Google Shape;1015;p90"/>
          <p:cNvSpPr/>
          <p:nvPr/>
        </p:nvSpPr>
        <p:spPr>
          <a:xfrm>
            <a:off x="2250775" y="2157950"/>
            <a:ext cx="726675" cy="1554650"/>
          </a:xfrm>
          <a:custGeom>
            <a:rect b="b" l="l" r="r" t="t"/>
            <a:pathLst>
              <a:path extrusionOk="0" h="62186" w="29067">
                <a:moveTo>
                  <a:pt x="28463" y="0"/>
                </a:moveTo>
                <a:cubicBezTo>
                  <a:pt x="28463" y="2063"/>
                  <a:pt x="29752" y="6909"/>
                  <a:pt x="28463" y="12375"/>
                </a:cubicBezTo>
                <a:cubicBezTo>
                  <a:pt x="27174" y="17841"/>
                  <a:pt x="23925" y="26401"/>
                  <a:pt x="20728" y="32795"/>
                </a:cubicBezTo>
                <a:cubicBezTo>
                  <a:pt x="17531" y="39189"/>
                  <a:pt x="12736" y="45841"/>
                  <a:pt x="9281" y="50739"/>
                </a:cubicBezTo>
                <a:cubicBezTo>
                  <a:pt x="5826" y="55638"/>
                  <a:pt x="1547" y="60278"/>
                  <a:pt x="0" y="62186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lgDash"/>
            <a:round/>
            <a:headEnd len="med" w="med" type="none"/>
            <a:tailEnd len="med" w="med" type="none"/>
          </a:ln>
        </p:spPr>
      </p:sp>
      <p:sp>
        <p:nvSpPr>
          <p:cNvPr id="1016" name="Google Shape;1016;p90"/>
          <p:cNvSpPr/>
          <p:nvPr/>
        </p:nvSpPr>
        <p:spPr>
          <a:xfrm>
            <a:off x="847725" y="3113794"/>
            <a:ext cx="6763025" cy="1939225"/>
          </a:xfrm>
          <a:custGeom>
            <a:rect b="b" l="l" r="r" t="t"/>
            <a:pathLst>
              <a:path extrusionOk="0" h="77569" w="270521">
                <a:moveTo>
                  <a:pt x="0" y="57757"/>
                </a:moveTo>
                <a:cubicBezTo>
                  <a:pt x="3143" y="53884"/>
                  <a:pt x="14796" y="40739"/>
                  <a:pt x="18860" y="34516"/>
                </a:cubicBezTo>
                <a:cubicBezTo>
                  <a:pt x="22924" y="28293"/>
                  <a:pt x="21527" y="25975"/>
                  <a:pt x="24384" y="20419"/>
                </a:cubicBezTo>
                <a:cubicBezTo>
                  <a:pt x="27242" y="14863"/>
                  <a:pt x="31465" y="4131"/>
                  <a:pt x="36005" y="1178"/>
                </a:cubicBezTo>
                <a:cubicBezTo>
                  <a:pt x="40545" y="-1775"/>
                  <a:pt x="47530" y="1623"/>
                  <a:pt x="51626" y="2702"/>
                </a:cubicBezTo>
                <a:cubicBezTo>
                  <a:pt x="55722" y="3782"/>
                  <a:pt x="56325" y="7306"/>
                  <a:pt x="60579" y="7655"/>
                </a:cubicBezTo>
                <a:cubicBezTo>
                  <a:pt x="64834" y="8004"/>
                  <a:pt x="71914" y="5433"/>
                  <a:pt x="77153" y="4798"/>
                </a:cubicBezTo>
                <a:cubicBezTo>
                  <a:pt x="82392" y="4163"/>
                  <a:pt x="88266" y="2766"/>
                  <a:pt x="92012" y="3845"/>
                </a:cubicBezTo>
                <a:cubicBezTo>
                  <a:pt x="95759" y="4925"/>
                  <a:pt x="97441" y="7941"/>
                  <a:pt x="99632" y="11275"/>
                </a:cubicBezTo>
                <a:cubicBezTo>
                  <a:pt x="101823" y="14609"/>
                  <a:pt x="103283" y="19244"/>
                  <a:pt x="105156" y="23848"/>
                </a:cubicBezTo>
                <a:cubicBezTo>
                  <a:pt x="107029" y="28452"/>
                  <a:pt x="107125" y="36008"/>
                  <a:pt x="110871" y="38897"/>
                </a:cubicBezTo>
                <a:cubicBezTo>
                  <a:pt x="114618" y="41786"/>
                  <a:pt x="122174" y="41342"/>
                  <a:pt x="127635" y="41183"/>
                </a:cubicBezTo>
                <a:cubicBezTo>
                  <a:pt x="133096" y="41024"/>
                  <a:pt x="136779" y="38675"/>
                  <a:pt x="143637" y="37945"/>
                </a:cubicBezTo>
                <a:cubicBezTo>
                  <a:pt x="150495" y="37215"/>
                  <a:pt x="158210" y="36675"/>
                  <a:pt x="168783" y="36802"/>
                </a:cubicBezTo>
                <a:cubicBezTo>
                  <a:pt x="179356" y="36929"/>
                  <a:pt x="196565" y="37882"/>
                  <a:pt x="207074" y="38707"/>
                </a:cubicBezTo>
                <a:cubicBezTo>
                  <a:pt x="217583" y="39533"/>
                  <a:pt x="224378" y="40580"/>
                  <a:pt x="231839" y="41755"/>
                </a:cubicBezTo>
                <a:cubicBezTo>
                  <a:pt x="239300" y="42930"/>
                  <a:pt x="246666" y="43564"/>
                  <a:pt x="251841" y="45755"/>
                </a:cubicBezTo>
                <a:cubicBezTo>
                  <a:pt x="257016" y="47946"/>
                  <a:pt x="259874" y="50295"/>
                  <a:pt x="262890" y="54899"/>
                </a:cubicBezTo>
                <a:cubicBezTo>
                  <a:pt x="265906" y="59503"/>
                  <a:pt x="268733" y="69600"/>
                  <a:pt x="269939" y="73378"/>
                </a:cubicBezTo>
                <a:cubicBezTo>
                  <a:pt x="271146" y="77156"/>
                  <a:pt x="270097" y="76871"/>
                  <a:pt x="270129" y="77569"/>
                </a:cubicBezTo>
              </a:path>
            </a:pathLst>
          </a:custGeom>
          <a:noFill/>
          <a:ln cap="flat" cmpd="sng" w="952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17" name="Google Shape;1017;p90"/>
          <p:cNvSpPr/>
          <p:nvPr/>
        </p:nvSpPr>
        <p:spPr>
          <a:xfrm>
            <a:off x="609600" y="1778857"/>
            <a:ext cx="6777050" cy="2502650"/>
          </a:xfrm>
          <a:custGeom>
            <a:rect b="b" l="l" r="r" t="t"/>
            <a:pathLst>
              <a:path extrusionOk="0" h="100106" w="271082">
                <a:moveTo>
                  <a:pt x="0" y="100106"/>
                </a:moveTo>
                <a:cubicBezTo>
                  <a:pt x="2254" y="98392"/>
                  <a:pt x="9621" y="95756"/>
                  <a:pt x="13526" y="89819"/>
                </a:cubicBezTo>
                <a:cubicBezTo>
                  <a:pt x="17431" y="83882"/>
                  <a:pt x="19971" y="69721"/>
                  <a:pt x="23432" y="64482"/>
                </a:cubicBezTo>
                <a:cubicBezTo>
                  <a:pt x="26893" y="59243"/>
                  <a:pt x="30607" y="61625"/>
                  <a:pt x="34290" y="58386"/>
                </a:cubicBezTo>
                <a:cubicBezTo>
                  <a:pt x="37973" y="55148"/>
                  <a:pt x="42355" y="47782"/>
                  <a:pt x="45530" y="45051"/>
                </a:cubicBezTo>
                <a:cubicBezTo>
                  <a:pt x="48705" y="42321"/>
                  <a:pt x="47943" y="44511"/>
                  <a:pt x="53340" y="42003"/>
                </a:cubicBezTo>
                <a:cubicBezTo>
                  <a:pt x="58738" y="39495"/>
                  <a:pt x="71279" y="35114"/>
                  <a:pt x="77915" y="30002"/>
                </a:cubicBezTo>
                <a:cubicBezTo>
                  <a:pt x="84551" y="24890"/>
                  <a:pt x="90107" y="15175"/>
                  <a:pt x="93155" y="11333"/>
                </a:cubicBezTo>
                <a:cubicBezTo>
                  <a:pt x="96203" y="7491"/>
                  <a:pt x="94139" y="6792"/>
                  <a:pt x="96203" y="6951"/>
                </a:cubicBezTo>
                <a:cubicBezTo>
                  <a:pt x="98267" y="7110"/>
                  <a:pt x="102711" y="9840"/>
                  <a:pt x="105537" y="12285"/>
                </a:cubicBezTo>
                <a:cubicBezTo>
                  <a:pt x="108363" y="14730"/>
                  <a:pt x="110236" y="19937"/>
                  <a:pt x="113157" y="21620"/>
                </a:cubicBezTo>
                <a:cubicBezTo>
                  <a:pt x="116078" y="23303"/>
                  <a:pt x="119983" y="23557"/>
                  <a:pt x="123063" y="22382"/>
                </a:cubicBezTo>
                <a:cubicBezTo>
                  <a:pt x="126143" y="21207"/>
                  <a:pt x="127890" y="15555"/>
                  <a:pt x="131636" y="14571"/>
                </a:cubicBezTo>
                <a:cubicBezTo>
                  <a:pt x="135383" y="13587"/>
                  <a:pt x="141319" y="15492"/>
                  <a:pt x="145542" y="16476"/>
                </a:cubicBezTo>
                <a:cubicBezTo>
                  <a:pt x="149765" y="17460"/>
                  <a:pt x="154400" y="18572"/>
                  <a:pt x="156972" y="20477"/>
                </a:cubicBezTo>
                <a:cubicBezTo>
                  <a:pt x="159544" y="22382"/>
                  <a:pt x="157862" y="26065"/>
                  <a:pt x="160973" y="27906"/>
                </a:cubicBezTo>
                <a:cubicBezTo>
                  <a:pt x="164085" y="29748"/>
                  <a:pt x="170942" y="30256"/>
                  <a:pt x="175641" y="31526"/>
                </a:cubicBezTo>
                <a:cubicBezTo>
                  <a:pt x="180340" y="32796"/>
                  <a:pt x="183643" y="33875"/>
                  <a:pt x="189167" y="35526"/>
                </a:cubicBezTo>
                <a:cubicBezTo>
                  <a:pt x="194692" y="37177"/>
                  <a:pt x="202724" y="41115"/>
                  <a:pt x="208788" y="41432"/>
                </a:cubicBezTo>
                <a:cubicBezTo>
                  <a:pt x="214852" y="41750"/>
                  <a:pt x="221266" y="38923"/>
                  <a:pt x="225552" y="37431"/>
                </a:cubicBezTo>
                <a:cubicBezTo>
                  <a:pt x="229838" y="35939"/>
                  <a:pt x="232728" y="34828"/>
                  <a:pt x="234506" y="32478"/>
                </a:cubicBezTo>
                <a:cubicBezTo>
                  <a:pt x="236284" y="30129"/>
                  <a:pt x="235903" y="26763"/>
                  <a:pt x="236220" y="23334"/>
                </a:cubicBezTo>
                <a:cubicBezTo>
                  <a:pt x="236538" y="19905"/>
                  <a:pt x="234982" y="15746"/>
                  <a:pt x="236411" y="11904"/>
                </a:cubicBezTo>
                <a:cubicBezTo>
                  <a:pt x="237840" y="8062"/>
                  <a:pt x="242602" y="1459"/>
                  <a:pt x="244793" y="284"/>
                </a:cubicBezTo>
                <a:cubicBezTo>
                  <a:pt x="246984" y="-891"/>
                  <a:pt x="248190" y="2030"/>
                  <a:pt x="249555" y="4856"/>
                </a:cubicBezTo>
                <a:cubicBezTo>
                  <a:pt x="250920" y="7682"/>
                  <a:pt x="252317" y="13111"/>
                  <a:pt x="252984" y="17238"/>
                </a:cubicBezTo>
                <a:cubicBezTo>
                  <a:pt x="253651" y="21366"/>
                  <a:pt x="252254" y="26700"/>
                  <a:pt x="253556" y="29621"/>
                </a:cubicBezTo>
                <a:cubicBezTo>
                  <a:pt x="254858" y="32542"/>
                  <a:pt x="257874" y="33843"/>
                  <a:pt x="260795" y="34764"/>
                </a:cubicBezTo>
                <a:cubicBezTo>
                  <a:pt x="263716" y="35685"/>
                  <a:pt x="269368" y="35082"/>
                  <a:pt x="271082" y="35145"/>
                </a:cubicBezTo>
              </a:path>
            </a:pathLst>
          </a:cu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18" name="Google Shape;1018;p90"/>
          <p:cNvSpPr txBox="1"/>
          <p:nvPr/>
        </p:nvSpPr>
        <p:spPr>
          <a:xfrm>
            <a:off x="7300925" y="247175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FF"/>
                </a:solidFill>
              </a:rPr>
              <a:t>70 F</a:t>
            </a:r>
            <a:endParaRPr>
              <a:solidFill>
                <a:srgbClr val="FF00FF"/>
              </a:solidFill>
            </a:endParaRPr>
          </a:p>
        </p:txBody>
      </p:sp>
      <p:sp>
        <p:nvSpPr>
          <p:cNvPr id="1019" name="Google Shape;1019;p90"/>
          <p:cNvSpPr txBox="1"/>
          <p:nvPr/>
        </p:nvSpPr>
        <p:spPr>
          <a:xfrm>
            <a:off x="7129475" y="4835813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FF"/>
                </a:solidFill>
              </a:rPr>
              <a:t>75 F</a:t>
            </a:r>
            <a:endParaRPr>
              <a:solidFill>
                <a:srgbClr val="9900FF"/>
              </a:solidFill>
            </a:endParaRPr>
          </a:p>
        </p:txBody>
      </p:sp>
      <p:sp>
        <p:nvSpPr>
          <p:cNvPr id="1020" name="Google Shape;1020;p90"/>
          <p:cNvSpPr/>
          <p:nvPr/>
        </p:nvSpPr>
        <p:spPr>
          <a:xfrm>
            <a:off x="609600" y="990872"/>
            <a:ext cx="6919925" cy="1290750"/>
          </a:xfrm>
          <a:custGeom>
            <a:rect b="b" l="l" r="r" t="t"/>
            <a:pathLst>
              <a:path extrusionOk="0" h="51630" w="276797">
                <a:moveTo>
                  <a:pt x="0" y="40185"/>
                </a:moveTo>
                <a:cubicBezTo>
                  <a:pt x="1746" y="40185"/>
                  <a:pt x="6382" y="39899"/>
                  <a:pt x="10478" y="40185"/>
                </a:cubicBezTo>
                <a:cubicBezTo>
                  <a:pt x="14574" y="40471"/>
                  <a:pt x="20829" y="40534"/>
                  <a:pt x="24575" y="41899"/>
                </a:cubicBezTo>
                <a:cubicBezTo>
                  <a:pt x="28322" y="43264"/>
                  <a:pt x="29147" y="47900"/>
                  <a:pt x="32957" y="48376"/>
                </a:cubicBezTo>
                <a:cubicBezTo>
                  <a:pt x="36767" y="48852"/>
                  <a:pt x="43435" y="44757"/>
                  <a:pt x="47435" y="44757"/>
                </a:cubicBezTo>
                <a:cubicBezTo>
                  <a:pt x="51436" y="44757"/>
                  <a:pt x="53658" y="47233"/>
                  <a:pt x="56960" y="48376"/>
                </a:cubicBezTo>
                <a:cubicBezTo>
                  <a:pt x="60262" y="49519"/>
                  <a:pt x="63247" y="51837"/>
                  <a:pt x="67247" y="51615"/>
                </a:cubicBezTo>
                <a:cubicBezTo>
                  <a:pt x="71248" y="51393"/>
                  <a:pt x="78328" y="49393"/>
                  <a:pt x="80963" y="47043"/>
                </a:cubicBezTo>
                <a:cubicBezTo>
                  <a:pt x="83598" y="44694"/>
                  <a:pt x="83661" y="39328"/>
                  <a:pt x="83058" y="37518"/>
                </a:cubicBezTo>
                <a:cubicBezTo>
                  <a:pt x="82455" y="35708"/>
                  <a:pt x="79883" y="37168"/>
                  <a:pt x="77343" y="36184"/>
                </a:cubicBezTo>
                <a:cubicBezTo>
                  <a:pt x="74803" y="35200"/>
                  <a:pt x="69215" y="33866"/>
                  <a:pt x="67818" y="31612"/>
                </a:cubicBezTo>
                <a:cubicBezTo>
                  <a:pt x="66421" y="29358"/>
                  <a:pt x="66231" y="25294"/>
                  <a:pt x="68961" y="22659"/>
                </a:cubicBezTo>
                <a:cubicBezTo>
                  <a:pt x="71692" y="20024"/>
                  <a:pt x="79121" y="16246"/>
                  <a:pt x="84201" y="15801"/>
                </a:cubicBezTo>
                <a:cubicBezTo>
                  <a:pt x="89281" y="15357"/>
                  <a:pt x="95155" y="17325"/>
                  <a:pt x="99441" y="19992"/>
                </a:cubicBezTo>
                <a:cubicBezTo>
                  <a:pt x="103727" y="22659"/>
                  <a:pt x="107062" y="28501"/>
                  <a:pt x="109919" y="31803"/>
                </a:cubicBezTo>
                <a:cubicBezTo>
                  <a:pt x="112777" y="35105"/>
                  <a:pt x="114427" y="38026"/>
                  <a:pt x="116586" y="39804"/>
                </a:cubicBezTo>
                <a:cubicBezTo>
                  <a:pt x="118745" y="41582"/>
                  <a:pt x="119762" y="42281"/>
                  <a:pt x="122873" y="42471"/>
                </a:cubicBezTo>
                <a:cubicBezTo>
                  <a:pt x="125985" y="42662"/>
                  <a:pt x="131096" y="40757"/>
                  <a:pt x="135255" y="40947"/>
                </a:cubicBezTo>
                <a:cubicBezTo>
                  <a:pt x="139414" y="41138"/>
                  <a:pt x="144272" y="43582"/>
                  <a:pt x="147828" y="43614"/>
                </a:cubicBezTo>
                <a:cubicBezTo>
                  <a:pt x="151384" y="43646"/>
                  <a:pt x="153829" y="41740"/>
                  <a:pt x="156591" y="41137"/>
                </a:cubicBezTo>
                <a:cubicBezTo>
                  <a:pt x="159353" y="40534"/>
                  <a:pt x="161322" y="40185"/>
                  <a:pt x="164402" y="39994"/>
                </a:cubicBezTo>
                <a:cubicBezTo>
                  <a:pt x="167482" y="39804"/>
                  <a:pt x="171800" y="39296"/>
                  <a:pt x="175070" y="39994"/>
                </a:cubicBezTo>
                <a:cubicBezTo>
                  <a:pt x="178340" y="40693"/>
                  <a:pt x="179705" y="44407"/>
                  <a:pt x="184023" y="44185"/>
                </a:cubicBezTo>
                <a:cubicBezTo>
                  <a:pt x="188341" y="43963"/>
                  <a:pt x="196533" y="41582"/>
                  <a:pt x="200978" y="38661"/>
                </a:cubicBezTo>
                <a:cubicBezTo>
                  <a:pt x="205423" y="35740"/>
                  <a:pt x="206597" y="31009"/>
                  <a:pt x="210693" y="26659"/>
                </a:cubicBezTo>
                <a:cubicBezTo>
                  <a:pt x="214789" y="22309"/>
                  <a:pt x="221615" y="16118"/>
                  <a:pt x="225552" y="12562"/>
                </a:cubicBezTo>
                <a:cubicBezTo>
                  <a:pt x="229489" y="9006"/>
                  <a:pt x="230473" y="7165"/>
                  <a:pt x="234315" y="5323"/>
                </a:cubicBezTo>
                <a:cubicBezTo>
                  <a:pt x="238157" y="3482"/>
                  <a:pt x="244349" y="2307"/>
                  <a:pt x="248603" y="1513"/>
                </a:cubicBezTo>
                <a:cubicBezTo>
                  <a:pt x="252858" y="719"/>
                  <a:pt x="257905" y="-836"/>
                  <a:pt x="259842" y="561"/>
                </a:cubicBezTo>
                <a:cubicBezTo>
                  <a:pt x="261779" y="1958"/>
                  <a:pt x="260382" y="7228"/>
                  <a:pt x="260223" y="9895"/>
                </a:cubicBezTo>
                <a:cubicBezTo>
                  <a:pt x="260064" y="12562"/>
                  <a:pt x="258509" y="14309"/>
                  <a:pt x="258890" y="16563"/>
                </a:cubicBezTo>
                <a:cubicBezTo>
                  <a:pt x="259271" y="18817"/>
                  <a:pt x="260445" y="21326"/>
                  <a:pt x="262509" y="23421"/>
                </a:cubicBezTo>
                <a:cubicBezTo>
                  <a:pt x="264573" y="25517"/>
                  <a:pt x="268891" y="27961"/>
                  <a:pt x="271272" y="29136"/>
                </a:cubicBezTo>
                <a:cubicBezTo>
                  <a:pt x="273653" y="30311"/>
                  <a:pt x="275876" y="30247"/>
                  <a:pt x="276797" y="30469"/>
                </a:cubicBezTo>
              </a:path>
            </a:pathLst>
          </a:custGeom>
          <a:noFill/>
          <a:ln cap="flat" cmpd="sng" w="952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21" name="Google Shape;1021;p90"/>
          <p:cNvSpPr txBox="1"/>
          <p:nvPr/>
        </p:nvSpPr>
        <p:spPr>
          <a:xfrm>
            <a:off x="2352675" y="1109675"/>
            <a:ext cx="548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</a:rPr>
              <a:t>L</a:t>
            </a:r>
            <a:endParaRPr b="1" sz="3600">
              <a:solidFill>
                <a:srgbClr val="FF0000"/>
              </a:solidFill>
            </a:endParaRPr>
          </a:p>
        </p:txBody>
      </p:sp>
      <p:sp>
        <p:nvSpPr>
          <p:cNvPr id="1022" name="Google Shape;1022;p90"/>
          <p:cNvSpPr txBox="1"/>
          <p:nvPr/>
        </p:nvSpPr>
        <p:spPr>
          <a:xfrm>
            <a:off x="7453325" y="155735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65 F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1023" name="Google Shape;1023;p90"/>
          <p:cNvSpPr txBox="1"/>
          <p:nvPr/>
        </p:nvSpPr>
        <p:spPr>
          <a:xfrm>
            <a:off x="600075" y="-33325"/>
            <a:ext cx="548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</a:rPr>
              <a:t>L</a:t>
            </a:r>
            <a:endParaRPr b="1" sz="3600">
              <a:solidFill>
                <a:srgbClr val="FF0000"/>
              </a:solidFill>
            </a:endParaRPr>
          </a:p>
        </p:txBody>
      </p:sp>
      <p:sp>
        <p:nvSpPr>
          <p:cNvPr id="1024" name="Google Shape;1024;p90"/>
          <p:cNvSpPr txBox="1"/>
          <p:nvPr/>
        </p:nvSpPr>
        <p:spPr>
          <a:xfrm>
            <a:off x="3584275" y="4198725"/>
            <a:ext cx="3356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Here’s the warm sector!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which boundary is most important?</a:t>
            </a:r>
            <a:endParaRPr/>
          </a:p>
        </p:txBody>
      </p:sp>
      <p:sp>
        <p:nvSpPr>
          <p:cNvPr id="1025" name="Google Shape;1025;p90"/>
          <p:cNvSpPr/>
          <p:nvPr/>
        </p:nvSpPr>
        <p:spPr>
          <a:xfrm>
            <a:off x="4176675" y="2389975"/>
            <a:ext cx="232700" cy="525975"/>
          </a:xfrm>
          <a:custGeom>
            <a:rect b="b" l="l" r="r" t="t"/>
            <a:pathLst>
              <a:path extrusionOk="0" h="21039" w="9308">
                <a:moveTo>
                  <a:pt x="0" y="0"/>
                </a:moveTo>
                <a:cubicBezTo>
                  <a:pt x="1083" y="1031"/>
                  <a:pt x="4950" y="3868"/>
                  <a:pt x="6497" y="6188"/>
                </a:cubicBezTo>
                <a:cubicBezTo>
                  <a:pt x="8044" y="8509"/>
                  <a:pt x="9179" y="11448"/>
                  <a:pt x="9282" y="13923"/>
                </a:cubicBezTo>
                <a:cubicBezTo>
                  <a:pt x="9385" y="16398"/>
                  <a:pt x="7477" y="19853"/>
                  <a:pt x="7116" y="21039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026" name="Google Shape;1026;p90"/>
          <p:cNvSpPr/>
          <p:nvPr/>
        </p:nvSpPr>
        <p:spPr>
          <a:xfrm>
            <a:off x="6040700" y="2397725"/>
            <a:ext cx="119500" cy="665175"/>
          </a:xfrm>
          <a:custGeom>
            <a:rect b="b" l="l" r="r" t="t"/>
            <a:pathLst>
              <a:path extrusionOk="0" h="26607" w="4780">
                <a:moveTo>
                  <a:pt x="0" y="0"/>
                </a:moveTo>
                <a:cubicBezTo>
                  <a:pt x="774" y="1392"/>
                  <a:pt x="4125" y="5311"/>
                  <a:pt x="4641" y="8353"/>
                </a:cubicBezTo>
                <a:cubicBezTo>
                  <a:pt x="5157" y="11395"/>
                  <a:pt x="3764" y="15211"/>
                  <a:pt x="3094" y="18253"/>
                </a:cubicBezTo>
                <a:cubicBezTo>
                  <a:pt x="2424" y="21295"/>
                  <a:pt x="1032" y="25215"/>
                  <a:pt x="619" y="26607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027" name="Google Shape;1027;p90"/>
          <p:cNvSpPr/>
          <p:nvPr/>
        </p:nvSpPr>
        <p:spPr>
          <a:xfrm>
            <a:off x="6241800" y="2018725"/>
            <a:ext cx="417675" cy="634250"/>
          </a:xfrm>
          <a:custGeom>
            <a:rect b="b" l="l" r="r" t="t"/>
            <a:pathLst>
              <a:path extrusionOk="0" h="25370" w="16707">
                <a:moveTo>
                  <a:pt x="0" y="0"/>
                </a:moveTo>
                <a:cubicBezTo>
                  <a:pt x="1341" y="1083"/>
                  <a:pt x="5930" y="4022"/>
                  <a:pt x="8044" y="6497"/>
                </a:cubicBezTo>
                <a:cubicBezTo>
                  <a:pt x="10158" y="8972"/>
                  <a:pt x="11241" y="11705"/>
                  <a:pt x="12685" y="14850"/>
                </a:cubicBezTo>
                <a:cubicBezTo>
                  <a:pt x="14129" y="17996"/>
                  <a:pt x="16037" y="23617"/>
                  <a:pt x="16707" y="25370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028" name="Google Shape;1028;p90"/>
          <p:cNvSpPr/>
          <p:nvPr/>
        </p:nvSpPr>
        <p:spPr>
          <a:xfrm>
            <a:off x="3519225" y="2529200"/>
            <a:ext cx="278451" cy="835341"/>
          </a:xfrm>
          <a:custGeom>
            <a:rect b="b" l="l" r="r" t="t"/>
            <a:pathLst>
              <a:path extrusionOk="0" h="29701" w="9591">
                <a:moveTo>
                  <a:pt x="0" y="0"/>
                </a:moveTo>
                <a:cubicBezTo>
                  <a:pt x="1031" y="2372"/>
                  <a:pt x="4590" y="9282"/>
                  <a:pt x="6188" y="14232"/>
                </a:cubicBezTo>
                <a:cubicBezTo>
                  <a:pt x="7787" y="19182"/>
                  <a:pt x="9024" y="27123"/>
                  <a:pt x="9591" y="29701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029" name="Google Shape;1029;p90"/>
          <p:cNvSpPr/>
          <p:nvPr/>
        </p:nvSpPr>
        <p:spPr>
          <a:xfrm>
            <a:off x="1690769" y="1446206"/>
            <a:ext cx="5729725" cy="2539125"/>
          </a:xfrm>
          <a:custGeom>
            <a:rect b="b" l="l" r="r" t="t"/>
            <a:pathLst>
              <a:path extrusionOk="0" h="101565" w="229189">
                <a:moveTo>
                  <a:pt x="11571" y="98700"/>
                </a:moveTo>
                <a:cubicBezTo>
                  <a:pt x="7962" y="97153"/>
                  <a:pt x="7188" y="94524"/>
                  <a:pt x="5693" y="91894"/>
                </a:cubicBezTo>
                <a:cubicBezTo>
                  <a:pt x="4198" y="89264"/>
                  <a:pt x="3527" y="86943"/>
                  <a:pt x="2599" y="82921"/>
                </a:cubicBezTo>
                <a:cubicBezTo>
                  <a:pt x="1671" y="78899"/>
                  <a:pt x="-546" y="71990"/>
                  <a:pt x="124" y="67762"/>
                </a:cubicBezTo>
                <a:cubicBezTo>
                  <a:pt x="794" y="63534"/>
                  <a:pt x="640" y="61316"/>
                  <a:pt x="6621" y="57552"/>
                </a:cubicBezTo>
                <a:cubicBezTo>
                  <a:pt x="12602" y="53788"/>
                  <a:pt x="29103" y="50024"/>
                  <a:pt x="36012" y="45177"/>
                </a:cubicBezTo>
                <a:cubicBezTo>
                  <a:pt x="42922" y="40330"/>
                  <a:pt x="46015" y="33369"/>
                  <a:pt x="48078" y="28470"/>
                </a:cubicBezTo>
                <a:cubicBezTo>
                  <a:pt x="50141" y="23571"/>
                  <a:pt x="47976" y="19137"/>
                  <a:pt x="48388" y="15785"/>
                </a:cubicBezTo>
                <a:cubicBezTo>
                  <a:pt x="48801" y="12433"/>
                  <a:pt x="48181" y="9752"/>
                  <a:pt x="50553" y="8360"/>
                </a:cubicBezTo>
                <a:cubicBezTo>
                  <a:pt x="52925" y="6968"/>
                  <a:pt x="58545" y="5215"/>
                  <a:pt x="62619" y="7432"/>
                </a:cubicBezTo>
                <a:cubicBezTo>
                  <a:pt x="66693" y="9649"/>
                  <a:pt x="69375" y="19498"/>
                  <a:pt x="74995" y="21664"/>
                </a:cubicBezTo>
                <a:cubicBezTo>
                  <a:pt x="80616" y="23830"/>
                  <a:pt x="89897" y="20684"/>
                  <a:pt x="96342" y="20426"/>
                </a:cubicBezTo>
                <a:cubicBezTo>
                  <a:pt x="102788" y="20168"/>
                  <a:pt x="105573" y="19498"/>
                  <a:pt x="113668" y="20117"/>
                </a:cubicBezTo>
                <a:cubicBezTo>
                  <a:pt x="121764" y="20736"/>
                  <a:pt x="136871" y="23624"/>
                  <a:pt x="144915" y="24139"/>
                </a:cubicBezTo>
                <a:cubicBezTo>
                  <a:pt x="152959" y="24655"/>
                  <a:pt x="157085" y="25685"/>
                  <a:pt x="161932" y="23210"/>
                </a:cubicBezTo>
                <a:cubicBezTo>
                  <a:pt x="166779" y="20735"/>
                  <a:pt x="169769" y="13155"/>
                  <a:pt x="173997" y="9288"/>
                </a:cubicBezTo>
                <a:cubicBezTo>
                  <a:pt x="178225" y="5421"/>
                  <a:pt x="180752" y="213"/>
                  <a:pt x="187301" y="7"/>
                </a:cubicBezTo>
                <a:cubicBezTo>
                  <a:pt x="193850" y="-199"/>
                  <a:pt x="207205" y="4339"/>
                  <a:pt x="213289" y="8051"/>
                </a:cubicBezTo>
                <a:cubicBezTo>
                  <a:pt x="219374" y="11764"/>
                  <a:pt x="221539" y="16713"/>
                  <a:pt x="223808" y="22282"/>
                </a:cubicBezTo>
                <a:cubicBezTo>
                  <a:pt x="226077" y="27851"/>
                  <a:pt x="232626" y="34194"/>
                  <a:pt x="226902" y="41464"/>
                </a:cubicBezTo>
                <a:cubicBezTo>
                  <a:pt x="221179" y="48735"/>
                  <a:pt x="202100" y="60336"/>
                  <a:pt x="189467" y="65905"/>
                </a:cubicBezTo>
                <a:cubicBezTo>
                  <a:pt x="176834" y="71474"/>
                  <a:pt x="164304" y="73486"/>
                  <a:pt x="151103" y="74878"/>
                </a:cubicBezTo>
                <a:cubicBezTo>
                  <a:pt x="137903" y="76270"/>
                  <a:pt x="118824" y="72454"/>
                  <a:pt x="110264" y="74259"/>
                </a:cubicBezTo>
                <a:cubicBezTo>
                  <a:pt x="101704" y="76064"/>
                  <a:pt x="103922" y="81839"/>
                  <a:pt x="99745" y="85706"/>
                </a:cubicBezTo>
                <a:cubicBezTo>
                  <a:pt x="95568" y="89573"/>
                  <a:pt x="92835" y="94884"/>
                  <a:pt x="85204" y="97462"/>
                </a:cubicBezTo>
                <a:cubicBezTo>
                  <a:pt x="77573" y="100040"/>
                  <a:pt x="63599" y="100556"/>
                  <a:pt x="53957" y="101175"/>
                </a:cubicBezTo>
                <a:cubicBezTo>
                  <a:pt x="44315" y="101794"/>
                  <a:pt x="34414" y="101588"/>
                  <a:pt x="27350" y="101175"/>
                </a:cubicBezTo>
                <a:cubicBezTo>
                  <a:pt x="20286" y="100763"/>
                  <a:pt x="15181" y="100247"/>
                  <a:pt x="11571" y="98700"/>
                </a:cubicBezTo>
                <a:close/>
              </a:path>
            </a:pathLst>
          </a:custGeom>
          <a:solidFill>
            <a:srgbClr val="38761D">
              <a:alpha val="20130"/>
            </a:srgbClr>
          </a:solidFill>
          <a:ln cap="flat" cmpd="sng" w="9525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1030" name="Google Shape;1030;p90"/>
          <p:cNvCxnSpPr/>
          <p:nvPr/>
        </p:nvCxnSpPr>
        <p:spPr>
          <a:xfrm flipH="1" rot="10800000">
            <a:off x="3786325" y="1085450"/>
            <a:ext cx="873900" cy="7968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31" name="Google Shape;1031;p90"/>
          <p:cNvSpPr txBox="1"/>
          <p:nvPr/>
        </p:nvSpPr>
        <p:spPr>
          <a:xfrm>
            <a:off x="1184163" y="570350"/>
            <a:ext cx="2274000" cy="10467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Storm motion into the cooler air. No residence time in the surface-based warm sector. </a:t>
            </a:r>
            <a:endParaRPr/>
          </a:p>
        </p:txBody>
      </p:sp>
      <p:sp>
        <p:nvSpPr>
          <p:cNvPr id="1032" name="Google Shape;1032;p90"/>
          <p:cNvSpPr/>
          <p:nvPr/>
        </p:nvSpPr>
        <p:spPr>
          <a:xfrm>
            <a:off x="3507775" y="1805150"/>
            <a:ext cx="355860" cy="255204"/>
          </a:xfrm>
          <a:prstGeom prst="cloud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6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Google Shape;1037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0"/>
            <a:ext cx="81568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8" name="Google Shape;1038;p91"/>
          <p:cNvSpPr/>
          <p:nvPr/>
        </p:nvSpPr>
        <p:spPr>
          <a:xfrm>
            <a:off x="595575" y="1562375"/>
            <a:ext cx="1794400" cy="3465100"/>
          </a:xfrm>
          <a:custGeom>
            <a:rect b="b" l="l" r="r" t="t"/>
            <a:pathLst>
              <a:path extrusionOk="0" h="138604" w="71776">
                <a:moveTo>
                  <a:pt x="0" y="0"/>
                </a:moveTo>
                <a:cubicBezTo>
                  <a:pt x="4486" y="3919"/>
                  <a:pt x="20625" y="15728"/>
                  <a:pt x="26916" y="23514"/>
                </a:cubicBezTo>
                <a:cubicBezTo>
                  <a:pt x="33207" y="31300"/>
                  <a:pt x="35114" y="38983"/>
                  <a:pt x="37744" y="46717"/>
                </a:cubicBezTo>
                <a:cubicBezTo>
                  <a:pt x="40374" y="54452"/>
                  <a:pt x="41044" y="63321"/>
                  <a:pt x="42694" y="69921"/>
                </a:cubicBezTo>
                <a:cubicBezTo>
                  <a:pt x="44344" y="76521"/>
                  <a:pt x="44551" y="81007"/>
                  <a:pt x="47645" y="86318"/>
                </a:cubicBezTo>
                <a:cubicBezTo>
                  <a:pt x="50739" y="91629"/>
                  <a:pt x="57493" y="95446"/>
                  <a:pt x="61257" y="101788"/>
                </a:cubicBezTo>
                <a:cubicBezTo>
                  <a:pt x="65021" y="108131"/>
                  <a:pt x="68477" y="118237"/>
                  <a:pt x="70230" y="124373"/>
                </a:cubicBezTo>
                <a:cubicBezTo>
                  <a:pt x="71983" y="130509"/>
                  <a:pt x="71518" y="136232"/>
                  <a:pt x="71776" y="138604"/>
                </a:cubicBezTo>
              </a:path>
            </a:pathLst>
          </a:custGeom>
          <a:noFill/>
          <a:ln cap="flat" cmpd="sng" w="28575">
            <a:solidFill>
              <a:srgbClr val="783F04"/>
            </a:solidFill>
            <a:prstDash val="lgDash"/>
            <a:round/>
            <a:headEnd len="med" w="med" type="none"/>
            <a:tailEnd len="med" w="med" type="none"/>
          </a:ln>
        </p:spPr>
      </p:sp>
      <p:sp>
        <p:nvSpPr>
          <p:cNvPr id="1039" name="Google Shape;1039;p91"/>
          <p:cNvSpPr/>
          <p:nvPr/>
        </p:nvSpPr>
        <p:spPr>
          <a:xfrm>
            <a:off x="1786700" y="1693875"/>
            <a:ext cx="1068925" cy="1144725"/>
          </a:xfrm>
          <a:custGeom>
            <a:rect b="b" l="l" r="r" t="t"/>
            <a:pathLst>
              <a:path extrusionOk="0" h="45789" w="42757">
                <a:moveTo>
                  <a:pt x="40529" y="0"/>
                </a:moveTo>
                <a:cubicBezTo>
                  <a:pt x="40838" y="2527"/>
                  <a:pt x="43777" y="10158"/>
                  <a:pt x="42385" y="15160"/>
                </a:cubicBezTo>
                <a:cubicBezTo>
                  <a:pt x="40993" y="20162"/>
                  <a:pt x="36403" y="25988"/>
                  <a:pt x="32175" y="30010"/>
                </a:cubicBezTo>
                <a:cubicBezTo>
                  <a:pt x="27947" y="34032"/>
                  <a:pt x="22379" y="36662"/>
                  <a:pt x="17016" y="39292"/>
                </a:cubicBezTo>
                <a:cubicBezTo>
                  <a:pt x="11654" y="41922"/>
                  <a:pt x="2836" y="44706"/>
                  <a:pt x="0" y="45789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040" name="Google Shape;1040;p91"/>
          <p:cNvSpPr/>
          <p:nvPr/>
        </p:nvSpPr>
        <p:spPr>
          <a:xfrm>
            <a:off x="2867025" y="247500"/>
            <a:ext cx="4411225" cy="1786500"/>
          </a:xfrm>
          <a:custGeom>
            <a:rect b="b" l="l" r="r" t="t"/>
            <a:pathLst>
              <a:path extrusionOk="0" h="71460" w="176449">
                <a:moveTo>
                  <a:pt x="0" y="47631"/>
                </a:moveTo>
                <a:cubicBezTo>
                  <a:pt x="2543" y="48407"/>
                  <a:pt x="10293" y="48829"/>
                  <a:pt x="15260" y="52286"/>
                </a:cubicBezTo>
                <a:cubicBezTo>
                  <a:pt x="20227" y="55743"/>
                  <a:pt x="22892" y="66208"/>
                  <a:pt x="29801" y="68374"/>
                </a:cubicBezTo>
                <a:cubicBezTo>
                  <a:pt x="36711" y="70540"/>
                  <a:pt x="47642" y="65280"/>
                  <a:pt x="56717" y="65280"/>
                </a:cubicBezTo>
                <a:cubicBezTo>
                  <a:pt x="65792" y="65280"/>
                  <a:pt x="75436" y="67394"/>
                  <a:pt x="84253" y="68374"/>
                </a:cubicBezTo>
                <a:cubicBezTo>
                  <a:pt x="93071" y="69354"/>
                  <a:pt x="103503" y="72424"/>
                  <a:pt x="109622" y="71158"/>
                </a:cubicBezTo>
                <a:cubicBezTo>
                  <a:pt x="115741" y="69892"/>
                  <a:pt x="117680" y="64284"/>
                  <a:pt x="120968" y="60776"/>
                </a:cubicBezTo>
                <a:cubicBezTo>
                  <a:pt x="124256" y="57268"/>
                  <a:pt x="125157" y="54153"/>
                  <a:pt x="129350" y="50108"/>
                </a:cubicBezTo>
                <a:cubicBezTo>
                  <a:pt x="133544" y="46063"/>
                  <a:pt x="141167" y="40064"/>
                  <a:pt x="146129" y="36508"/>
                </a:cubicBezTo>
                <a:cubicBezTo>
                  <a:pt x="151091" y="32952"/>
                  <a:pt x="155153" y="32589"/>
                  <a:pt x="159123" y="28773"/>
                </a:cubicBezTo>
                <a:cubicBezTo>
                  <a:pt x="163094" y="24957"/>
                  <a:pt x="167064" y="18409"/>
                  <a:pt x="169952" y="13613"/>
                </a:cubicBezTo>
                <a:cubicBezTo>
                  <a:pt x="172840" y="8818"/>
                  <a:pt x="175366" y="2269"/>
                  <a:pt x="176449" y="0"/>
                </a:cubicBezTo>
              </a:path>
            </a:pathLst>
          </a:custGeom>
          <a:noFill/>
          <a:ln cap="flat" cmpd="sng" w="7620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41" name="Google Shape;1041;p91"/>
          <p:cNvSpPr/>
          <p:nvPr/>
        </p:nvSpPr>
        <p:spPr>
          <a:xfrm>
            <a:off x="2250775" y="2157950"/>
            <a:ext cx="726675" cy="1554650"/>
          </a:xfrm>
          <a:custGeom>
            <a:rect b="b" l="l" r="r" t="t"/>
            <a:pathLst>
              <a:path extrusionOk="0" h="62186" w="29067">
                <a:moveTo>
                  <a:pt x="28463" y="0"/>
                </a:moveTo>
                <a:cubicBezTo>
                  <a:pt x="28463" y="2063"/>
                  <a:pt x="29752" y="6909"/>
                  <a:pt x="28463" y="12375"/>
                </a:cubicBezTo>
                <a:cubicBezTo>
                  <a:pt x="27174" y="17841"/>
                  <a:pt x="23925" y="26401"/>
                  <a:pt x="20728" y="32795"/>
                </a:cubicBezTo>
                <a:cubicBezTo>
                  <a:pt x="17531" y="39189"/>
                  <a:pt x="12736" y="45841"/>
                  <a:pt x="9281" y="50739"/>
                </a:cubicBezTo>
                <a:cubicBezTo>
                  <a:pt x="5826" y="55638"/>
                  <a:pt x="1547" y="60278"/>
                  <a:pt x="0" y="62186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lgDash"/>
            <a:round/>
            <a:headEnd len="med" w="med" type="none"/>
            <a:tailEnd len="med" w="med" type="none"/>
          </a:ln>
        </p:spPr>
      </p:sp>
      <p:sp>
        <p:nvSpPr>
          <p:cNvPr id="1042" name="Google Shape;1042;p91"/>
          <p:cNvSpPr/>
          <p:nvPr/>
        </p:nvSpPr>
        <p:spPr>
          <a:xfrm>
            <a:off x="847725" y="3113794"/>
            <a:ext cx="6763025" cy="1939225"/>
          </a:xfrm>
          <a:custGeom>
            <a:rect b="b" l="l" r="r" t="t"/>
            <a:pathLst>
              <a:path extrusionOk="0" h="77569" w="270521">
                <a:moveTo>
                  <a:pt x="0" y="57757"/>
                </a:moveTo>
                <a:cubicBezTo>
                  <a:pt x="3143" y="53884"/>
                  <a:pt x="14796" y="40739"/>
                  <a:pt x="18860" y="34516"/>
                </a:cubicBezTo>
                <a:cubicBezTo>
                  <a:pt x="22924" y="28293"/>
                  <a:pt x="21527" y="25975"/>
                  <a:pt x="24384" y="20419"/>
                </a:cubicBezTo>
                <a:cubicBezTo>
                  <a:pt x="27242" y="14863"/>
                  <a:pt x="31465" y="4131"/>
                  <a:pt x="36005" y="1178"/>
                </a:cubicBezTo>
                <a:cubicBezTo>
                  <a:pt x="40545" y="-1775"/>
                  <a:pt x="47530" y="1623"/>
                  <a:pt x="51626" y="2702"/>
                </a:cubicBezTo>
                <a:cubicBezTo>
                  <a:pt x="55722" y="3782"/>
                  <a:pt x="56325" y="7306"/>
                  <a:pt x="60579" y="7655"/>
                </a:cubicBezTo>
                <a:cubicBezTo>
                  <a:pt x="64834" y="8004"/>
                  <a:pt x="71914" y="5433"/>
                  <a:pt x="77153" y="4798"/>
                </a:cubicBezTo>
                <a:cubicBezTo>
                  <a:pt x="82392" y="4163"/>
                  <a:pt x="88266" y="2766"/>
                  <a:pt x="92012" y="3845"/>
                </a:cubicBezTo>
                <a:cubicBezTo>
                  <a:pt x="95759" y="4925"/>
                  <a:pt x="97441" y="7941"/>
                  <a:pt x="99632" y="11275"/>
                </a:cubicBezTo>
                <a:cubicBezTo>
                  <a:pt x="101823" y="14609"/>
                  <a:pt x="103283" y="19244"/>
                  <a:pt x="105156" y="23848"/>
                </a:cubicBezTo>
                <a:cubicBezTo>
                  <a:pt x="107029" y="28452"/>
                  <a:pt x="107125" y="36008"/>
                  <a:pt x="110871" y="38897"/>
                </a:cubicBezTo>
                <a:cubicBezTo>
                  <a:pt x="114618" y="41786"/>
                  <a:pt x="122174" y="41342"/>
                  <a:pt x="127635" y="41183"/>
                </a:cubicBezTo>
                <a:cubicBezTo>
                  <a:pt x="133096" y="41024"/>
                  <a:pt x="136779" y="38675"/>
                  <a:pt x="143637" y="37945"/>
                </a:cubicBezTo>
                <a:cubicBezTo>
                  <a:pt x="150495" y="37215"/>
                  <a:pt x="158210" y="36675"/>
                  <a:pt x="168783" y="36802"/>
                </a:cubicBezTo>
                <a:cubicBezTo>
                  <a:pt x="179356" y="36929"/>
                  <a:pt x="196565" y="37882"/>
                  <a:pt x="207074" y="38707"/>
                </a:cubicBezTo>
                <a:cubicBezTo>
                  <a:pt x="217583" y="39533"/>
                  <a:pt x="224378" y="40580"/>
                  <a:pt x="231839" y="41755"/>
                </a:cubicBezTo>
                <a:cubicBezTo>
                  <a:pt x="239300" y="42930"/>
                  <a:pt x="246666" y="43564"/>
                  <a:pt x="251841" y="45755"/>
                </a:cubicBezTo>
                <a:cubicBezTo>
                  <a:pt x="257016" y="47946"/>
                  <a:pt x="259874" y="50295"/>
                  <a:pt x="262890" y="54899"/>
                </a:cubicBezTo>
                <a:cubicBezTo>
                  <a:pt x="265906" y="59503"/>
                  <a:pt x="268733" y="69600"/>
                  <a:pt x="269939" y="73378"/>
                </a:cubicBezTo>
                <a:cubicBezTo>
                  <a:pt x="271146" y="77156"/>
                  <a:pt x="270097" y="76871"/>
                  <a:pt x="270129" y="77569"/>
                </a:cubicBezTo>
              </a:path>
            </a:pathLst>
          </a:custGeom>
          <a:noFill/>
          <a:ln cap="flat" cmpd="sng" w="952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43" name="Google Shape;1043;p91"/>
          <p:cNvSpPr/>
          <p:nvPr/>
        </p:nvSpPr>
        <p:spPr>
          <a:xfrm>
            <a:off x="609600" y="1778857"/>
            <a:ext cx="6777050" cy="2502650"/>
          </a:xfrm>
          <a:custGeom>
            <a:rect b="b" l="l" r="r" t="t"/>
            <a:pathLst>
              <a:path extrusionOk="0" h="100106" w="271082">
                <a:moveTo>
                  <a:pt x="0" y="100106"/>
                </a:moveTo>
                <a:cubicBezTo>
                  <a:pt x="2254" y="98392"/>
                  <a:pt x="9621" y="95756"/>
                  <a:pt x="13526" y="89819"/>
                </a:cubicBezTo>
                <a:cubicBezTo>
                  <a:pt x="17431" y="83882"/>
                  <a:pt x="19971" y="69721"/>
                  <a:pt x="23432" y="64482"/>
                </a:cubicBezTo>
                <a:cubicBezTo>
                  <a:pt x="26893" y="59243"/>
                  <a:pt x="30607" y="61625"/>
                  <a:pt x="34290" y="58386"/>
                </a:cubicBezTo>
                <a:cubicBezTo>
                  <a:pt x="37973" y="55148"/>
                  <a:pt x="42355" y="47782"/>
                  <a:pt x="45530" y="45051"/>
                </a:cubicBezTo>
                <a:cubicBezTo>
                  <a:pt x="48705" y="42321"/>
                  <a:pt x="47943" y="44511"/>
                  <a:pt x="53340" y="42003"/>
                </a:cubicBezTo>
                <a:cubicBezTo>
                  <a:pt x="58738" y="39495"/>
                  <a:pt x="71279" y="35114"/>
                  <a:pt x="77915" y="30002"/>
                </a:cubicBezTo>
                <a:cubicBezTo>
                  <a:pt x="84551" y="24890"/>
                  <a:pt x="90107" y="15175"/>
                  <a:pt x="93155" y="11333"/>
                </a:cubicBezTo>
                <a:cubicBezTo>
                  <a:pt x="96203" y="7491"/>
                  <a:pt x="94139" y="6792"/>
                  <a:pt x="96203" y="6951"/>
                </a:cubicBezTo>
                <a:cubicBezTo>
                  <a:pt x="98267" y="7110"/>
                  <a:pt x="102711" y="9840"/>
                  <a:pt x="105537" y="12285"/>
                </a:cubicBezTo>
                <a:cubicBezTo>
                  <a:pt x="108363" y="14730"/>
                  <a:pt x="110236" y="19937"/>
                  <a:pt x="113157" y="21620"/>
                </a:cubicBezTo>
                <a:cubicBezTo>
                  <a:pt x="116078" y="23303"/>
                  <a:pt x="119983" y="23557"/>
                  <a:pt x="123063" y="22382"/>
                </a:cubicBezTo>
                <a:cubicBezTo>
                  <a:pt x="126143" y="21207"/>
                  <a:pt x="127890" y="15555"/>
                  <a:pt x="131636" y="14571"/>
                </a:cubicBezTo>
                <a:cubicBezTo>
                  <a:pt x="135383" y="13587"/>
                  <a:pt x="141319" y="15492"/>
                  <a:pt x="145542" y="16476"/>
                </a:cubicBezTo>
                <a:cubicBezTo>
                  <a:pt x="149765" y="17460"/>
                  <a:pt x="154400" y="18572"/>
                  <a:pt x="156972" y="20477"/>
                </a:cubicBezTo>
                <a:cubicBezTo>
                  <a:pt x="159544" y="22382"/>
                  <a:pt x="157862" y="26065"/>
                  <a:pt x="160973" y="27906"/>
                </a:cubicBezTo>
                <a:cubicBezTo>
                  <a:pt x="164085" y="29748"/>
                  <a:pt x="170942" y="30256"/>
                  <a:pt x="175641" y="31526"/>
                </a:cubicBezTo>
                <a:cubicBezTo>
                  <a:pt x="180340" y="32796"/>
                  <a:pt x="183643" y="33875"/>
                  <a:pt x="189167" y="35526"/>
                </a:cubicBezTo>
                <a:cubicBezTo>
                  <a:pt x="194692" y="37177"/>
                  <a:pt x="202724" y="41115"/>
                  <a:pt x="208788" y="41432"/>
                </a:cubicBezTo>
                <a:cubicBezTo>
                  <a:pt x="214852" y="41750"/>
                  <a:pt x="221266" y="38923"/>
                  <a:pt x="225552" y="37431"/>
                </a:cubicBezTo>
                <a:cubicBezTo>
                  <a:pt x="229838" y="35939"/>
                  <a:pt x="232728" y="34828"/>
                  <a:pt x="234506" y="32478"/>
                </a:cubicBezTo>
                <a:cubicBezTo>
                  <a:pt x="236284" y="30129"/>
                  <a:pt x="235903" y="26763"/>
                  <a:pt x="236220" y="23334"/>
                </a:cubicBezTo>
                <a:cubicBezTo>
                  <a:pt x="236538" y="19905"/>
                  <a:pt x="234982" y="15746"/>
                  <a:pt x="236411" y="11904"/>
                </a:cubicBezTo>
                <a:cubicBezTo>
                  <a:pt x="237840" y="8062"/>
                  <a:pt x="242602" y="1459"/>
                  <a:pt x="244793" y="284"/>
                </a:cubicBezTo>
                <a:cubicBezTo>
                  <a:pt x="246984" y="-891"/>
                  <a:pt x="248190" y="2030"/>
                  <a:pt x="249555" y="4856"/>
                </a:cubicBezTo>
                <a:cubicBezTo>
                  <a:pt x="250920" y="7682"/>
                  <a:pt x="252317" y="13111"/>
                  <a:pt x="252984" y="17238"/>
                </a:cubicBezTo>
                <a:cubicBezTo>
                  <a:pt x="253651" y="21366"/>
                  <a:pt x="252254" y="26700"/>
                  <a:pt x="253556" y="29621"/>
                </a:cubicBezTo>
                <a:cubicBezTo>
                  <a:pt x="254858" y="32542"/>
                  <a:pt x="257874" y="33843"/>
                  <a:pt x="260795" y="34764"/>
                </a:cubicBezTo>
                <a:cubicBezTo>
                  <a:pt x="263716" y="35685"/>
                  <a:pt x="269368" y="35082"/>
                  <a:pt x="271082" y="35145"/>
                </a:cubicBezTo>
              </a:path>
            </a:pathLst>
          </a:cu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44" name="Google Shape;1044;p91"/>
          <p:cNvSpPr txBox="1"/>
          <p:nvPr/>
        </p:nvSpPr>
        <p:spPr>
          <a:xfrm>
            <a:off x="7300925" y="247175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FF"/>
                </a:solidFill>
              </a:rPr>
              <a:t>70 F</a:t>
            </a:r>
            <a:endParaRPr>
              <a:solidFill>
                <a:srgbClr val="FF00FF"/>
              </a:solidFill>
            </a:endParaRPr>
          </a:p>
        </p:txBody>
      </p:sp>
      <p:sp>
        <p:nvSpPr>
          <p:cNvPr id="1045" name="Google Shape;1045;p91"/>
          <p:cNvSpPr txBox="1"/>
          <p:nvPr/>
        </p:nvSpPr>
        <p:spPr>
          <a:xfrm>
            <a:off x="7129475" y="4835813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FF"/>
                </a:solidFill>
              </a:rPr>
              <a:t>75 F</a:t>
            </a:r>
            <a:endParaRPr>
              <a:solidFill>
                <a:srgbClr val="9900FF"/>
              </a:solidFill>
            </a:endParaRPr>
          </a:p>
        </p:txBody>
      </p:sp>
      <p:sp>
        <p:nvSpPr>
          <p:cNvPr id="1046" name="Google Shape;1046;p91"/>
          <p:cNvSpPr/>
          <p:nvPr/>
        </p:nvSpPr>
        <p:spPr>
          <a:xfrm>
            <a:off x="609600" y="990872"/>
            <a:ext cx="6919925" cy="1290750"/>
          </a:xfrm>
          <a:custGeom>
            <a:rect b="b" l="l" r="r" t="t"/>
            <a:pathLst>
              <a:path extrusionOk="0" h="51630" w="276797">
                <a:moveTo>
                  <a:pt x="0" y="40185"/>
                </a:moveTo>
                <a:cubicBezTo>
                  <a:pt x="1746" y="40185"/>
                  <a:pt x="6382" y="39899"/>
                  <a:pt x="10478" y="40185"/>
                </a:cubicBezTo>
                <a:cubicBezTo>
                  <a:pt x="14574" y="40471"/>
                  <a:pt x="20829" y="40534"/>
                  <a:pt x="24575" y="41899"/>
                </a:cubicBezTo>
                <a:cubicBezTo>
                  <a:pt x="28322" y="43264"/>
                  <a:pt x="29147" y="47900"/>
                  <a:pt x="32957" y="48376"/>
                </a:cubicBezTo>
                <a:cubicBezTo>
                  <a:pt x="36767" y="48852"/>
                  <a:pt x="43435" y="44757"/>
                  <a:pt x="47435" y="44757"/>
                </a:cubicBezTo>
                <a:cubicBezTo>
                  <a:pt x="51436" y="44757"/>
                  <a:pt x="53658" y="47233"/>
                  <a:pt x="56960" y="48376"/>
                </a:cubicBezTo>
                <a:cubicBezTo>
                  <a:pt x="60262" y="49519"/>
                  <a:pt x="63247" y="51837"/>
                  <a:pt x="67247" y="51615"/>
                </a:cubicBezTo>
                <a:cubicBezTo>
                  <a:pt x="71248" y="51393"/>
                  <a:pt x="78328" y="49393"/>
                  <a:pt x="80963" y="47043"/>
                </a:cubicBezTo>
                <a:cubicBezTo>
                  <a:pt x="83598" y="44694"/>
                  <a:pt x="83661" y="39328"/>
                  <a:pt x="83058" y="37518"/>
                </a:cubicBezTo>
                <a:cubicBezTo>
                  <a:pt x="82455" y="35708"/>
                  <a:pt x="79883" y="37168"/>
                  <a:pt x="77343" y="36184"/>
                </a:cubicBezTo>
                <a:cubicBezTo>
                  <a:pt x="74803" y="35200"/>
                  <a:pt x="69215" y="33866"/>
                  <a:pt x="67818" y="31612"/>
                </a:cubicBezTo>
                <a:cubicBezTo>
                  <a:pt x="66421" y="29358"/>
                  <a:pt x="66231" y="25294"/>
                  <a:pt x="68961" y="22659"/>
                </a:cubicBezTo>
                <a:cubicBezTo>
                  <a:pt x="71692" y="20024"/>
                  <a:pt x="79121" y="16246"/>
                  <a:pt x="84201" y="15801"/>
                </a:cubicBezTo>
                <a:cubicBezTo>
                  <a:pt x="89281" y="15357"/>
                  <a:pt x="95155" y="17325"/>
                  <a:pt x="99441" y="19992"/>
                </a:cubicBezTo>
                <a:cubicBezTo>
                  <a:pt x="103727" y="22659"/>
                  <a:pt x="107062" y="28501"/>
                  <a:pt x="109919" y="31803"/>
                </a:cubicBezTo>
                <a:cubicBezTo>
                  <a:pt x="112777" y="35105"/>
                  <a:pt x="114427" y="38026"/>
                  <a:pt x="116586" y="39804"/>
                </a:cubicBezTo>
                <a:cubicBezTo>
                  <a:pt x="118745" y="41582"/>
                  <a:pt x="119762" y="42281"/>
                  <a:pt x="122873" y="42471"/>
                </a:cubicBezTo>
                <a:cubicBezTo>
                  <a:pt x="125985" y="42662"/>
                  <a:pt x="131096" y="40757"/>
                  <a:pt x="135255" y="40947"/>
                </a:cubicBezTo>
                <a:cubicBezTo>
                  <a:pt x="139414" y="41138"/>
                  <a:pt x="144272" y="43582"/>
                  <a:pt x="147828" y="43614"/>
                </a:cubicBezTo>
                <a:cubicBezTo>
                  <a:pt x="151384" y="43646"/>
                  <a:pt x="153829" y="41740"/>
                  <a:pt x="156591" y="41137"/>
                </a:cubicBezTo>
                <a:cubicBezTo>
                  <a:pt x="159353" y="40534"/>
                  <a:pt x="161322" y="40185"/>
                  <a:pt x="164402" y="39994"/>
                </a:cubicBezTo>
                <a:cubicBezTo>
                  <a:pt x="167482" y="39804"/>
                  <a:pt x="171800" y="39296"/>
                  <a:pt x="175070" y="39994"/>
                </a:cubicBezTo>
                <a:cubicBezTo>
                  <a:pt x="178340" y="40693"/>
                  <a:pt x="179705" y="44407"/>
                  <a:pt x="184023" y="44185"/>
                </a:cubicBezTo>
                <a:cubicBezTo>
                  <a:pt x="188341" y="43963"/>
                  <a:pt x="196533" y="41582"/>
                  <a:pt x="200978" y="38661"/>
                </a:cubicBezTo>
                <a:cubicBezTo>
                  <a:pt x="205423" y="35740"/>
                  <a:pt x="206597" y="31009"/>
                  <a:pt x="210693" y="26659"/>
                </a:cubicBezTo>
                <a:cubicBezTo>
                  <a:pt x="214789" y="22309"/>
                  <a:pt x="221615" y="16118"/>
                  <a:pt x="225552" y="12562"/>
                </a:cubicBezTo>
                <a:cubicBezTo>
                  <a:pt x="229489" y="9006"/>
                  <a:pt x="230473" y="7165"/>
                  <a:pt x="234315" y="5323"/>
                </a:cubicBezTo>
                <a:cubicBezTo>
                  <a:pt x="238157" y="3482"/>
                  <a:pt x="244349" y="2307"/>
                  <a:pt x="248603" y="1513"/>
                </a:cubicBezTo>
                <a:cubicBezTo>
                  <a:pt x="252858" y="719"/>
                  <a:pt x="257905" y="-836"/>
                  <a:pt x="259842" y="561"/>
                </a:cubicBezTo>
                <a:cubicBezTo>
                  <a:pt x="261779" y="1958"/>
                  <a:pt x="260382" y="7228"/>
                  <a:pt x="260223" y="9895"/>
                </a:cubicBezTo>
                <a:cubicBezTo>
                  <a:pt x="260064" y="12562"/>
                  <a:pt x="258509" y="14309"/>
                  <a:pt x="258890" y="16563"/>
                </a:cubicBezTo>
                <a:cubicBezTo>
                  <a:pt x="259271" y="18817"/>
                  <a:pt x="260445" y="21326"/>
                  <a:pt x="262509" y="23421"/>
                </a:cubicBezTo>
                <a:cubicBezTo>
                  <a:pt x="264573" y="25517"/>
                  <a:pt x="268891" y="27961"/>
                  <a:pt x="271272" y="29136"/>
                </a:cubicBezTo>
                <a:cubicBezTo>
                  <a:pt x="273653" y="30311"/>
                  <a:pt x="275876" y="30247"/>
                  <a:pt x="276797" y="30469"/>
                </a:cubicBezTo>
              </a:path>
            </a:pathLst>
          </a:custGeom>
          <a:noFill/>
          <a:ln cap="flat" cmpd="sng" w="952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47" name="Google Shape;1047;p91"/>
          <p:cNvSpPr txBox="1"/>
          <p:nvPr/>
        </p:nvSpPr>
        <p:spPr>
          <a:xfrm>
            <a:off x="2352675" y="1109675"/>
            <a:ext cx="548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</a:rPr>
              <a:t>L</a:t>
            </a:r>
            <a:endParaRPr b="1" sz="3600">
              <a:solidFill>
                <a:srgbClr val="FF0000"/>
              </a:solidFill>
            </a:endParaRPr>
          </a:p>
        </p:txBody>
      </p:sp>
      <p:sp>
        <p:nvSpPr>
          <p:cNvPr id="1048" name="Google Shape;1048;p91"/>
          <p:cNvSpPr txBox="1"/>
          <p:nvPr/>
        </p:nvSpPr>
        <p:spPr>
          <a:xfrm>
            <a:off x="7453325" y="155735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65 F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1049" name="Google Shape;1049;p91"/>
          <p:cNvSpPr txBox="1"/>
          <p:nvPr/>
        </p:nvSpPr>
        <p:spPr>
          <a:xfrm>
            <a:off x="600075" y="-33325"/>
            <a:ext cx="548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</a:rPr>
              <a:t>L</a:t>
            </a:r>
            <a:endParaRPr b="1" sz="3600">
              <a:solidFill>
                <a:srgbClr val="FF0000"/>
              </a:solidFill>
            </a:endParaRPr>
          </a:p>
        </p:txBody>
      </p:sp>
      <p:sp>
        <p:nvSpPr>
          <p:cNvPr id="1050" name="Google Shape;1050;p91"/>
          <p:cNvSpPr txBox="1"/>
          <p:nvPr/>
        </p:nvSpPr>
        <p:spPr>
          <a:xfrm>
            <a:off x="3584275" y="4198725"/>
            <a:ext cx="3356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Here’s the warm sector!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which boundary is most important?</a:t>
            </a:r>
            <a:endParaRPr/>
          </a:p>
        </p:txBody>
      </p:sp>
      <p:sp>
        <p:nvSpPr>
          <p:cNvPr id="1051" name="Google Shape;1051;p91"/>
          <p:cNvSpPr/>
          <p:nvPr/>
        </p:nvSpPr>
        <p:spPr>
          <a:xfrm>
            <a:off x="4176675" y="2389975"/>
            <a:ext cx="232700" cy="525975"/>
          </a:xfrm>
          <a:custGeom>
            <a:rect b="b" l="l" r="r" t="t"/>
            <a:pathLst>
              <a:path extrusionOk="0" h="21039" w="9308">
                <a:moveTo>
                  <a:pt x="0" y="0"/>
                </a:moveTo>
                <a:cubicBezTo>
                  <a:pt x="1083" y="1031"/>
                  <a:pt x="4950" y="3868"/>
                  <a:pt x="6497" y="6188"/>
                </a:cubicBezTo>
                <a:cubicBezTo>
                  <a:pt x="8044" y="8509"/>
                  <a:pt x="9179" y="11448"/>
                  <a:pt x="9282" y="13923"/>
                </a:cubicBezTo>
                <a:cubicBezTo>
                  <a:pt x="9385" y="16398"/>
                  <a:pt x="7477" y="19853"/>
                  <a:pt x="7116" y="21039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052" name="Google Shape;1052;p91"/>
          <p:cNvSpPr/>
          <p:nvPr/>
        </p:nvSpPr>
        <p:spPr>
          <a:xfrm>
            <a:off x="6040700" y="2397725"/>
            <a:ext cx="119500" cy="665175"/>
          </a:xfrm>
          <a:custGeom>
            <a:rect b="b" l="l" r="r" t="t"/>
            <a:pathLst>
              <a:path extrusionOk="0" h="26607" w="4780">
                <a:moveTo>
                  <a:pt x="0" y="0"/>
                </a:moveTo>
                <a:cubicBezTo>
                  <a:pt x="774" y="1392"/>
                  <a:pt x="4125" y="5311"/>
                  <a:pt x="4641" y="8353"/>
                </a:cubicBezTo>
                <a:cubicBezTo>
                  <a:pt x="5157" y="11395"/>
                  <a:pt x="3764" y="15211"/>
                  <a:pt x="3094" y="18253"/>
                </a:cubicBezTo>
                <a:cubicBezTo>
                  <a:pt x="2424" y="21295"/>
                  <a:pt x="1032" y="25215"/>
                  <a:pt x="619" y="26607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053" name="Google Shape;1053;p91"/>
          <p:cNvSpPr/>
          <p:nvPr/>
        </p:nvSpPr>
        <p:spPr>
          <a:xfrm>
            <a:off x="6241800" y="2018725"/>
            <a:ext cx="417675" cy="634250"/>
          </a:xfrm>
          <a:custGeom>
            <a:rect b="b" l="l" r="r" t="t"/>
            <a:pathLst>
              <a:path extrusionOk="0" h="25370" w="16707">
                <a:moveTo>
                  <a:pt x="0" y="0"/>
                </a:moveTo>
                <a:cubicBezTo>
                  <a:pt x="1341" y="1083"/>
                  <a:pt x="5930" y="4022"/>
                  <a:pt x="8044" y="6497"/>
                </a:cubicBezTo>
                <a:cubicBezTo>
                  <a:pt x="10158" y="8972"/>
                  <a:pt x="11241" y="11705"/>
                  <a:pt x="12685" y="14850"/>
                </a:cubicBezTo>
                <a:cubicBezTo>
                  <a:pt x="14129" y="17996"/>
                  <a:pt x="16037" y="23617"/>
                  <a:pt x="16707" y="25370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054" name="Google Shape;1054;p91"/>
          <p:cNvSpPr/>
          <p:nvPr/>
        </p:nvSpPr>
        <p:spPr>
          <a:xfrm>
            <a:off x="3519225" y="2529200"/>
            <a:ext cx="278451" cy="835341"/>
          </a:xfrm>
          <a:custGeom>
            <a:rect b="b" l="l" r="r" t="t"/>
            <a:pathLst>
              <a:path extrusionOk="0" h="29701" w="9591">
                <a:moveTo>
                  <a:pt x="0" y="0"/>
                </a:moveTo>
                <a:cubicBezTo>
                  <a:pt x="1031" y="2372"/>
                  <a:pt x="4590" y="9282"/>
                  <a:pt x="6188" y="14232"/>
                </a:cubicBezTo>
                <a:cubicBezTo>
                  <a:pt x="7787" y="19182"/>
                  <a:pt x="9024" y="27123"/>
                  <a:pt x="9591" y="29701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055" name="Google Shape;1055;p91"/>
          <p:cNvSpPr/>
          <p:nvPr/>
        </p:nvSpPr>
        <p:spPr>
          <a:xfrm>
            <a:off x="1690769" y="1446206"/>
            <a:ext cx="5729725" cy="2539125"/>
          </a:xfrm>
          <a:custGeom>
            <a:rect b="b" l="l" r="r" t="t"/>
            <a:pathLst>
              <a:path extrusionOk="0" h="101565" w="229189">
                <a:moveTo>
                  <a:pt x="11571" y="98700"/>
                </a:moveTo>
                <a:cubicBezTo>
                  <a:pt x="7962" y="97153"/>
                  <a:pt x="7188" y="94524"/>
                  <a:pt x="5693" y="91894"/>
                </a:cubicBezTo>
                <a:cubicBezTo>
                  <a:pt x="4198" y="89264"/>
                  <a:pt x="3527" y="86943"/>
                  <a:pt x="2599" y="82921"/>
                </a:cubicBezTo>
                <a:cubicBezTo>
                  <a:pt x="1671" y="78899"/>
                  <a:pt x="-546" y="71990"/>
                  <a:pt x="124" y="67762"/>
                </a:cubicBezTo>
                <a:cubicBezTo>
                  <a:pt x="794" y="63534"/>
                  <a:pt x="640" y="61316"/>
                  <a:pt x="6621" y="57552"/>
                </a:cubicBezTo>
                <a:cubicBezTo>
                  <a:pt x="12602" y="53788"/>
                  <a:pt x="29103" y="50024"/>
                  <a:pt x="36012" y="45177"/>
                </a:cubicBezTo>
                <a:cubicBezTo>
                  <a:pt x="42922" y="40330"/>
                  <a:pt x="46015" y="33369"/>
                  <a:pt x="48078" y="28470"/>
                </a:cubicBezTo>
                <a:cubicBezTo>
                  <a:pt x="50141" y="23571"/>
                  <a:pt x="47976" y="19137"/>
                  <a:pt x="48388" y="15785"/>
                </a:cubicBezTo>
                <a:cubicBezTo>
                  <a:pt x="48801" y="12433"/>
                  <a:pt x="48181" y="9752"/>
                  <a:pt x="50553" y="8360"/>
                </a:cubicBezTo>
                <a:cubicBezTo>
                  <a:pt x="52925" y="6968"/>
                  <a:pt x="58545" y="5215"/>
                  <a:pt x="62619" y="7432"/>
                </a:cubicBezTo>
                <a:cubicBezTo>
                  <a:pt x="66693" y="9649"/>
                  <a:pt x="69375" y="19498"/>
                  <a:pt x="74995" y="21664"/>
                </a:cubicBezTo>
                <a:cubicBezTo>
                  <a:pt x="80616" y="23830"/>
                  <a:pt x="89897" y="20684"/>
                  <a:pt x="96342" y="20426"/>
                </a:cubicBezTo>
                <a:cubicBezTo>
                  <a:pt x="102788" y="20168"/>
                  <a:pt x="105573" y="19498"/>
                  <a:pt x="113668" y="20117"/>
                </a:cubicBezTo>
                <a:cubicBezTo>
                  <a:pt x="121764" y="20736"/>
                  <a:pt x="136871" y="23624"/>
                  <a:pt x="144915" y="24139"/>
                </a:cubicBezTo>
                <a:cubicBezTo>
                  <a:pt x="152959" y="24655"/>
                  <a:pt x="157085" y="25685"/>
                  <a:pt x="161932" y="23210"/>
                </a:cubicBezTo>
                <a:cubicBezTo>
                  <a:pt x="166779" y="20735"/>
                  <a:pt x="169769" y="13155"/>
                  <a:pt x="173997" y="9288"/>
                </a:cubicBezTo>
                <a:cubicBezTo>
                  <a:pt x="178225" y="5421"/>
                  <a:pt x="180752" y="213"/>
                  <a:pt x="187301" y="7"/>
                </a:cubicBezTo>
                <a:cubicBezTo>
                  <a:pt x="193850" y="-199"/>
                  <a:pt x="207205" y="4339"/>
                  <a:pt x="213289" y="8051"/>
                </a:cubicBezTo>
                <a:cubicBezTo>
                  <a:pt x="219374" y="11764"/>
                  <a:pt x="221539" y="16713"/>
                  <a:pt x="223808" y="22282"/>
                </a:cubicBezTo>
                <a:cubicBezTo>
                  <a:pt x="226077" y="27851"/>
                  <a:pt x="232626" y="34194"/>
                  <a:pt x="226902" y="41464"/>
                </a:cubicBezTo>
                <a:cubicBezTo>
                  <a:pt x="221179" y="48735"/>
                  <a:pt x="202100" y="60336"/>
                  <a:pt x="189467" y="65905"/>
                </a:cubicBezTo>
                <a:cubicBezTo>
                  <a:pt x="176834" y="71474"/>
                  <a:pt x="164304" y="73486"/>
                  <a:pt x="151103" y="74878"/>
                </a:cubicBezTo>
                <a:cubicBezTo>
                  <a:pt x="137903" y="76270"/>
                  <a:pt x="118824" y="72454"/>
                  <a:pt x="110264" y="74259"/>
                </a:cubicBezTo>
                <a:cubicBezTo>
                  <a:pt x="101704" y="76064"/>
                  <a:pt x="103922" y="81839"/>
                  <a:pt x="99745" y="85706"/>
                </a:cubicBezTo>
                <a:cubicBezTo>
                  <a:pt x="95568" y="89573"/>
                  <a:pt x="92835" y="94884"/>
                  <a:pt x="85204" y="97462"/>
                </a:cubicBezTo>
                <a:cubicBezTo>
                  <a:pt x="77573" y="100040"/>
                  <a:pt x="63599" y="100556"/>
                  <a:pt x="53957" y="101175"/>
                </a:cubicBezTo>
                <a:cubicBezTo>
                  <a:pt x="44315" y="101794"/>
                  <a:pt x="34414" y="101588"/>
                  <a:pt x="27350" y="101175"/>
                </a:cubicBezTo>
                <a:cubicBezTo>
                  <a:pt x="20286" y="100763"/>
                  <a:pt x="15181" y="100247"/>
                  <a:pt x="11571" y="98700"/>
                </a:cubicBezTo>
                <a:close/>
              </a:path>
            </a:pathLst>
          </a:custGeom>
          <a:solidFill>
            <a:srgbClr val="38761D">
              <a:alpha val="20130"/>
            </a:srgbClr>
          </a:solidFill>
          <a:ln cap="flat" cmpd="sng" w="9525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1056" name="Google Shape;1056;p91"/>
          <p:cNvCxnSpPr/>
          <p:nvPr/>
        </p:nvCxnSpPr>
        <p:spPr>
          <a:xfrm flipH="1" rot="10800000">
            <a:off x="3024325" y="1237850"/>
            <a:ext cx="873900" cy="7968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57" name="Google Shape;1057;p91"/>
          <p:cNvSpPr txBox="1"/>
          <p:nvPr/>
        </p:nvSpPr>
        <p:spPr>
          <a:xfrm>
            <a:off x="147738" y="1112900"/>
            <a:ext cx="2274000" cy="16932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Storm initiates in warm sector, but has limited time/space to reside in the best thermo environment.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Implications for storm longevity/maturation?</a:t>
            </a:r>
            <a:endParaRPr/>
          </a:p>
        </p:txBody>
      </p:sp>
      <p:sp>
        <p:nvSpPr>
          <p:cNvPr id="1058" name="Google Shape;1058;p91"/>
          <p:cNvSpPr/>
          <p:nvPr/>
        </p:nvSpPr>
        <p:spPr>
          <a:xfrm>
            <a:off x="2745775" y="1957550"/>
            <a:ext cx="355860" cy="255204"/>
          </a:xfrm>
          <a:prstGeom prst="cloud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3" name="Google Shape;1063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0"/>
            <a:ext cx="81568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4" name="Google Shape;1064;p92"/>
          <p:cNvSpPr/>
          <p:nvPr/>
        </p:nvSpPr>
        <p:spPr>
          <a:xfrm>
            <a:off x="595575" y="1562375"/>
            <a:ext cx="1794400" cy="3465100"/>
          </a:xfrm>
          <a:custGeom>
            <a:rect b="b" l="l" r="r" t="t"/>
            <a:pathLst>
              <a:path extrusionOk="0" h="138604" w="71776">
                <a:moveTo>
                  <a:pt x="0" y="0"/>
                </a:moveTo>
                <a:cubicBezTo>
                  <a:pt x="4486" y="3919"/>
                  <a:pt x="20625" y="15728"/>
                  <a:pt x="26916" y="23514"/>
                </a:cubicBezTo>
                <a:cubicBezTo>
                  <a:pt x="33207" y="31300"/>
                  <a:pt x="35114" y="38983"/>
                  <a:pt x="37744" y="46717"/>
                </a:cubicBezTo>
                <a:cubicBezTo>
                  <a:pt x="40374" y="54452"/>
                  <a:pt x="41044" y="63321"/>
                  <a:pt x="42694" y="69921"/>
                </a:cubicBezTo>
                <a:cubicBezTo>
                  <a:pt x="44344" y="76521"/>
                  <a:pt x="44551" y="81007"/>
                  <a:pt x="47645" y="86318"/>
                </a:cubicBezTo>
                <a:cubicBezTo>
                  <a:pt x="50739" y="91629"/>
                  <a:pt x="57493" y="95446"/>
                  <a:pt x="61257" y="101788"/>
                </a:cubicBezTo>
                <a:cubicBezTo>
                  <a:pt x="65021" y="108131"/>
                  <a:pt x="68477" y="118237"/>
                  <a:pt x="70230" y="124373"/>
                </a:cubicBezTo>
                <a:cubicBezTo>
                  <a:pt x="71983" y="130509"/>
                  <a:pt x="71518" y="136232"/>
                  <a:pt x="71776" y="138604"/>
                </a:cubicBezTo>
              </a:path>
            </a:pathLst>
          </a:custGeom>
          <a:noFill/>
          <a:ln cap="flat" cmpd="sng" w="28575">
            <a:solidFill>
              <a:srgbClr val="783F04"/>
            </a:solidFill>
            <a:prstDash val="lgDash"/>
            <a:round/>
            <a:headEnd len="med" w="med" type="none"/>
            <a:tailEnd len="med" w="med" type="none"/>
          </a:ln>
        </p:spPr>
      </p:sp>
      <p:sp>
        <p:nvSpPr>
          <p:cNvPr id="1065" name="Google Shape;1065;p92"/>
          <p:cNvSpPr/>
          <p:nvPr/>
        </p:nvSpPr>
        <p:spPr>
          <a:xfrm>
            <a:off x="1786700" y="1693875"/>
            <a:ext cx="1068925" cy="1144725"/>
          </a:xfrm>
          <a:custGeom>
            <a:rect b="b" l="l" r="r" t="t"/>
            <a:pathLst>
              <a:path extrusionOk="0" h="45789" w="42757">
                <a:moveTo>
                  <a:pt x="40529" y="0"/>
                </a:moveTo>
                <a:cubicBezTo>
                  <a:pt x="40838" y="2527"/>
                  <a:pt x="43777" y="10158"/>
                  <a:pt x="42385" y="15160"/>
                </a:cubicBezTo>
                <a:cubicBezTo>
                  <a:pt x="40993" y="20162"/>
                  <a:pt x="36403" y="25988"/>
                  <a:pt x="32175" y="30010"/>
                </a:cubicBezTo>
                <a:cubicBezTo>
                  <a:pt x="27947" y="34032"/>
                  <a:pt x="22379" y="36662"/>
                  <a:pt x="17016" y="39292"/>
                </a:cubicBezTo>
                <a:cubicBezTo>
                  <a:pt x="11654" y="41922"/>
                  <a:pt x="2836" y="44706"/>
                  <a:pt x="0" y="45789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066" name="Google Shape;1066;p92"/>
          <p:cNvSpPr/>
          <p:nvPr/>
        </p:nvSpPr>
        <p:spPr>
          <a:xfrm>
            <a:off x="2867025" y="247500"/>
            <a:ext cx="4411225" cy="1786500"/>
          </a:xfrm>
          <a:custGeom>
            <a:rect b="b" l="l" r="r" t="t"/>
            <a:pathLst>
              <a:path extrusionOk="0" h="71460" w="176449">
                <a:moveTo>
                  <a:pt x="0" y="47631"/>
                </a:moveTo>
                <a:cubicBezTo>
                  <a:pt x="2543" y="48407"/>
                  <a:pt x="10293" y="48829"/>
                  <a:pt x="15260" y="52286"/>
                </a:cubicBezTo>
                <a:cubicBezTo>
                  <a:pt x="20227" y="55743"/>
                  <a:pt x="22892" y="66208"/>
                  <a:pt x="29801" y="68374"/>
                </a:cubicBezTo>
                <a:cubicBezTo>
                  <a:pt x="36711" y="70540"/>
                  <a:pt x="47642" y="65280"/>
                  <a:pt x="56717" y="65280"/>
                </a:cubicBezTo>
                <a:cubicBezTo>
                  <a:pt x="65792" y="65280"/>
                  <a:pt x="75436" y="67394"/>
                  <a:pt x="84253" y="68374"/>
                </a:cubicBezTo>
                <a:cubicBezTo>
                  <a:pt x="93071" y="69354"/>
                  <a:pt x="103503" y="72424"/>
                  <a:pt x="109622" y="71158"/>
                </a:cubicBezTo>
                <a:cubicBezTo>
                  <a:pt x="115741" y="69892"/>
                  <a:pt x="117680" y="64284"/>
                  <a:pt x="120968" y="60776"/>
                </a:cubicBezTo>
                <a:cubicBezTo>
                  <a:pt x="124256" y="57268"/>
                  <a:pt x="125157" y="54153"/>
                  <a:pt x="129350" y="50108"/>
                </a:cubicBezTo>
                <a:cubicBezTo>
                  <a:pt x="133544" y="46063"/>
                  <a:pt x="141167" y="40064"/>
                  <a:pt x="146129" y="36508"/>
                </a:cubicBezTo>
                <a:cubicBezTo>
                  <a:pt x="151091" y="32952"/>
                  <a:pt x="155153" y="32589"/>
                  <a:pt x="159123" y="28773"/>
                </a:cubicBezTo>
                <a:cubicBezTo>
                  <a:pt x="163094" y="24957"/>
                  <a:pt x="167064" y="18409"/>
                  <a:pt x="169952" y="13613"/>
                </a:cubicBezTo>
                <a:cubicBezTo>
                  <a:pt x="172840" y="8818"/>
                  <a:pt x="175366" y="2269"/>
                  <a:pt x="176449" y="0"/>
                </a:cubicBezTo>
              </a:path>
            </a:pathLst>
          </a:custGeom>
          <a:noFill/>
          <a:ln cap="flat" cmpd="sng" w="7620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67" name="Google Shape;1067;p92"/>
          <p:cNvSpPr/>
          <p:nvPr/>
        </p:nvSpPr>
        <p:spPr>
          <a:xfrm>
            <a:off x="2250775" y="2157950"/>
            <a:ext cx="726675" cy="1554650"/>
          </a:xfrm>
          <a:custGeom>
            <a:rect b="b" l="l" r="r" t="t"/>
            <a:pathLst>
              <a:path extrusionOk="0" h="62186" w="29067">
                <a:moveTo>
                  <a:pt x="28463" y="0"/>
                </a:moveTo>
                <a:cubicBezTo>
                  <a:pt x="28463" y="2063"/>
                  <a:pt x="29752" y="6909"/>
                  <a:pt x="28463" y="12375"/>
                </a:cubicBezTo>
                <a:cubicBezTo>
                  <a:pt x="27174" y="17841"/>
                  <a:pt x="23925" y="26401"/>
                  <a:pt x="20728" y="32795"/>
                </a:cubicBezTo>
                <a:cubicBezTo>
                  <a:pt x="17531" y="39189"/>
                  <a:pt x="12736" y="45841"/>
                  <a:pt x="9281" y="50739"/>
                </a:cubicBezTo>
                <a:cubicBezTo>
                  <a:pt x="5826" y="55638"/>
                  <a:pt x="1547" y="60278"/>
                  <a:pt x="0" y="62186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lgDash"/>
            <a:round/>
            <a:headEnd len="med" w="med" type="none"/>
            <a:tailEnd len="med" w="med" type="none"/>
          </a:ln>
        </p:spPr>
      </p:sp>
      <p:sp>
        <p:nvSpPr>
          <p:cNvPr id="1068" name="Google Shape;1068;p92"/>
          <p:cNvSpPr/>
          <p:nvPr/>
        </p:nvSpPr>
        <p:spPr>
          <a:xfrm>
            <a:off x="847725" y="3113794"/>
            <a:ext cx="6763025" cy="1939225"/>
          </a:xfrm>
          <a:custGeom>
            <a:rect b="b" l="l" r="r" t="t"/>
            <a:pathLst>
              <a:path extrusionOk="0" h="77569" w="270521">
                <a:moveTo>
                  <a:pt x="0" y="57757"/>
                </a:moveTo>
                <a:cubicBezTo>
                  <a:pt x="3143" y="53884"/>
                  <a:pt x="14796" y="40739"/>
                  <a:pt x="18860" y="34516"/>
                </a:cubicBezTo>
                <a:cubicBezTo>
                  <a:pt x="22924" y="28293"/>
                  <a:pt x="21527" y="25975"/>
                  <a:pt x="24384" y="20419"/>
                </a:cubicBezTo>
                <a:cubicBezTo>
                  <a:pt x="27242" y="14863"/>
                  <a:pt x="31465" y="4131"/>
                  <a:pt x="36005" y="1178"/>
                </a:cubicBezTo>
                <a:cubicBezTo>
                  <a:pt x="40545" y="-1775"/>
                  <a:pt x="47530" y="1623"/>
                  <a:pt x="51626" y="2702"/>
                </a:cubicBezTo>
                <a:cubicBezTo>
                  <a:pt x="55722" y="3782"/>
                  <a:pt x="56325" y="7306"/>
                  <a:pt x="60579" y="7655"/>
                </a:cubicBezTo>
                <a:cubicBezTo>
                  <a:pt x="64834" y="8004"/>
                  <a:pt x="71914" y="5433"/>
                  <a:pt x="77153" y="4798"/>
                </a:cubicBezTo>
                <a:cubicBezTo>
                  <a:pt x="82392" y="4163"/>
                  <a:pt x="88266" y="2766"/>
                  <a:pt x="92012" y="3845"/>
                </a:cubicBezTo>
                <a:cubicBezTo>
                  <a:pt x="95759" y="4925"/>
                  <a:pt x="97441" y="7941"/>
                  <a:pt x="99632" y="11275"/>
                </a:cubicBezTo>
                <a:cubicBezTo>
                  <a:pt x="101823" y="14609"/>
                  <a:pt x="103283" y="19244"/>
                  <a:pt x="105156" y="23848"/>
                </a:cubicBezTo>
                <a:cubicBezTo>
                  <a:pt x="107029" y="28452"/>
                  <a:pt x="107125" y="36008"/>
                  <a:pt x="110871" y="38897"/>
                </a:cubicBezTo>
                <a:cubicBezTo>
                  <a:pt x="114618" y="41786"/>
                  <a:pt x="122174" y="41342"/>
                  <a:pt x="127635" y="41183"/>
                </a:cubicBezTo>
                <a:cubicBezTo>
                  <a:pt x="133096" y="41024"/>
                  <a:pt x="136779" y="38675"/>
                  <a:pt x="143637" y="37945"/>
                </a:cubicBezTo>
                <a:cubicBezTo>
                  <a:pt x="150495" y="37215"/>
                  <a:pt x="158210" y="36675"/>
                  <a:pt x="168783" y="36802"/>
                </a:cubicBezTo>
                <a:cubicBezTo>
                  <a:pt x="179356" y="36929"/>
                  <a:pt x="196565" y="37882"/>
                  <a:pt x="207074" y="38707"/>
                </a:cubicBezTo>
                <a:cubicBezTo>
                  <a:pt x="217583" y="39533"/>
                  <a:pt x="224378" y="40580"/>
                  <a:pt x="231839" y="41755"/>
                </a:cubicBezTo>
                <a:cubicBezTo>
                  <a:pt x="239300" y="42930"/>
                  <a:pt x="246666" y="43564"/>
                  <a:pt x="251841" y="45755"/>
                </a:cubicBezTo>
                <a:cubicBezTo>
                  <a:pt x="257016" y="47946"/>
                  <a:pt x="259874" y="50295"/>
                  <a:pt x="262890" y="54899"/>
                </a:cubicBezTo>
                <a:cubicBezTo>
                  <a:pt x="265906" y="59503"/>
                  <a:pt x="268733" y="69600"/>
                  <a:pt x="269939" y="73378"/>
                </a:cubicBezTo>
                <a:cubicBezTo>
                  <a:pt x="271146" y="77156"/>
                  <a:pt x="270097" y="76871"/>
                  <a:pt x="270129" y="77569"/>
                </a:cubicBezTo>
              </a:path>
            </a:pathLst>
          </a:custGeom>
          <a:noFill/>
          <a:ln cap="flat" cmpd="sng" w="952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69" name="Google Shape;1069;p92"/>
          <p:cNvSpPr/>
          <p:nvPr/>
        </p:nvSpPr>
        <p:spPr>
          <a:xfrm>
            <a:off x="609600" y="1778857"/>
            <a:ext cx="6777050" cy="2502650"/>
          </a:xfrm>
          <a:custGeom>
            <a:rect b="b" l="l" r="r" t="t"/>
            <a:pathLst>
              <a:path extrusionOk="0" h="100106" w="271082">
                <a:moveTo>
                  <a:pt x="0" y="100106"/>
                </a:moveTo>
                <a:cubicBezTo>
                  <a:pt x="2254" y="98392"/>
                  <a:pt x="9621" y="95756"/>
                  <a:pt x="13526" y="89819"/>
                </a:cubicBezTo>
                <a:cubicBezTo>
                  <a:pt x="17431" y="83882"/>
                  <a:pt x="19971" y="69721"/>
                  <a:pt x="23432" y="64482"/>
                </a:cubicBezTo>
                <a:cubicBezTo>
                  <a:pt x="26893" y="59243"/>
                  <a:pt x="30607" y="61625"/>
                  <a:pt x="34290" y="58386"/>
                </a:cubicBezTo>
                <a:cubicBezTo>
                  <a:pt x="37973" y="55148"/>
                  <a:pt x="42355" y="47782"/>
                  <a:pt x="45530" y="45051"/>
                </a:cubicBezTo>
                <a:cubicBezTo>
                  <a:pt x="48705" y="42321"/>
                  <a:pt x="47943" y="44511"/>
                  <a:pt x="53340" y="42003"/>
                </a:cubicBezTo>
                <a:cubicBezTo>
                  <a:pt x="58738" y="39495"/>
                  <a:pt x="71279" y="35114"/>
                  <a:pt x="77915" y="30002"/>
                </a:cubicBezTo>
                <a:cubicBezTo>
                  <a:pt x="84551" y="24890"/>
                  <a:pt x="90107" y="15175"/>
                  <a:pt x="93155" y="11333"/>
                </a:cubicBezTo>
                <a:cubicBezTo>
                  <a:pt x="96203" y="7491"/>
                  <a:pt x="94139" y="6792"/>
                  <a:pt x="96203" y="6951"/>
                </a:cubicBezTo>
                <a:cubicBezTo>
                  <a:pt x="98267" y="7110"/>
                  <a:pt x="102711" y="9840"/>
                  <a:pt x="105537" y="12285"/>
                </a:cubicBezTo>
                <a:cubicBezTo>
                  <a:pt x="108363" y="14730"/>
                  <a:pt x="110236" y="19937"/>
                  <a:pt x="113157" y="21620"/>
                </a:cubicBezTo>
                <a:cubicBezTo>
                  <a:pt x="116078" y="23303"/>
                  <a:pt x="119983" y="23557"/>
                  <a:pt x="123063" y="22382"/>
                </a:cubicBezTo>
                <a:cubicBezTo>
                  <a:pt x="126143" y="21207"/>
                  <a:pt x="127890" y="15555"/>
                  <a:pt x="131636" y="14571"/>
                </a:cubicBezTo>
                <a:cubicBezTo>
                  <a:pt x="135383" y="13587"/>
                  <a:pt x="141319" y="15492"/>
                  <a:pt x="145542" y="16476"/>
                </a:cubicBezTo>
                <a:cubicBezTo>
                  <a:pt x="149765" y="17460"/>
                  <a:pt x="154400" y="18572"/>
                  <a:pt x="156972" y="20477"/>
                </a:cubicBezTo>
                <a:cubicBezTo>
                  <a:pt x="159544" y="22382"/>
                  <a:pt x="157862" y="26065"/>
                  <a:pt x="160973" y="27906"/>
                </a:cubicBezTo>
                <a:cubicBezTo>
                  <a:pt x="164085" y="29748"/>
                  <a:pt x="170942" y="30256"/>
                  <a:pt x="175641" y="31526"/>
                </a:cubicBezTo>
                <a:cubicBezTo>
                  <a:pt x="180340" y="32796"/>
                  <a:pt x="183643" y="33875"/>
                  <a:pt x="189167" y="35526"/>
                </a:cubicBezTo>
                <a:cubicBezTo>
                  <a:pt x="194692" y="37177"/>
                  <a:pt x="202724" y="41115"/>
                  <a:pt x="208788" y="41432"/>
                </a:cubicBezTo>
                <a:cubicBezTo>
                  <a:pt x="214852" y="41750"/>
                  <a:pt x="221266" y="38923"/>
                  <a:pt x="225552" y="37431"/>
                </a:cubicBezTo>
                <a:cubicBezTo>
                  <a:pt x="229838" y="35939"/>
                  <a:pt x="232728" y="34828"/>
                  <a:pt x="234506" y="32478"/>
                </a:cubicBezTo>
                <a:cubicBezTo>
                  <a:pt x="236284" y="30129"/>
                  <a:pt x="235903" y="26763"/>
                  <a:pt x="236220" y="23334"/>
                </a:cubicBezTo>
                <a:cubicBezTo>
                  <a:pt x="236538" y="19905"/>
                  <a:pt x="234982" y="15746"/>
                  <a:pt x="236411" y="11904"/>
                </a:cubicBezTo>
                <a:cubicBezTo>
                  <a:pt x="237840" y="8062"/>
                  <a:pt x="242602" y="1459"/>
                  <a:pt x="244793" y="284"/>
                </a:cubicBezTo>
                <a:cubicBezTo>
                  <a:pt x="246984" y="-891"/>
                  <a:pt x="248190" y="2030"/>
                  <a:pt x="249555" y="4856"/>
                </a:cubicBezTo>
                <a:cubicBezTo>
                  <a:pt x="250920" y="7682"/>
                  <a:pt x="252317" y="13111"/>
                  <a:pt x="252984" y="17238"/>
                </a:cubicBezTo>
                <a:cubicBezTo>
                  <a:pt x="253651" y="21366"/>
                  <a:pt x="252254" y="26700"/>
                  <a:pt x="253556" y="29621"/>
                </a:cubicBezTo>
                <a:cubicBezTo>
                  <a:pt x="254858" y="32542"/>
                  <a:pt x="257874" y="33843"/>
                  <a:pt x="260795" y="34764"/>
                </a:cubicBezTo>
                <a:cubicBezTo>
                  <a:pt x="263716" y="35685"/>
                  <a:pt x="269368" y="35082"/>
                  <a:pt x="271082" y="35145"/>
                </a:cubicBezTo>
              </a:path>
            </a:pathLst>
          </a:cu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70" name="Google Shape;1070;p92"/>
          <p:cNvSpPr txBox="1"/>
          <p:nvPr/>
        </p:nvSpPr>
        <p:spPr>
          <a:xfrm>
            <a:off x="7300925" y="247175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FF"/>
                </a:solidFill>
              </a:rPr>
              <a:t>70 F</a:t>
            </a:r>
            <a:endParaRPr>
              <a:solidFill>
                <a:srgbClr val="FF00FF"/>
              </a:solidFill>
            </a:endParaRPr>
          </a:p>
        </p:txBody>
      </p:sp>
      <p:sp>
        <p:nvSpPr>
          <p:cNvPr id="1071" name="Google Shape;1071;p92"/>
          <p:cNvSpPr txBox="1"/>
          <p:nvPr/>
        </p:nvSpPr>
        <p:spPr>
          <a:xfrm>
            <a:off x="7129475" y="4835813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FF"/>
                </a:solidFill>
              </a:rPr>
              <a:t>75 F</a:t>
            </a:r>
            <a:endParaRPr>
              <a:solidFill>
                <a:srgbClr val="9900FF"/>
              </a:solidFill>
            </a:endParaRPr>
          </a:p>
        </p:txBody>
      </p:sp>
      <p:sp>
        <p:nvSpPr>
          <p:cNvPr id="1072" name="Google Shape;1072;p92"/>
          <p:cNvSpPr/>
          <p:nvPr/>
        </p:nvSpPr>
        <p:spPr>
          <a:xfrm>
            <a:off x="609600" y="990872"/>
            <a:ext cx="6919925" cy="1290750"/>
          </a:xfrm>
          <a:custGeom>
            <a:rect b="b" l="l" r="r" t="t"/>
            <a:pathLst>
              <a:path extrusionOk="0" h="51630" w="276797">
                <a:moveTo>
                  <a:pt x="0" y="40185"/>
                </a:moveTo>
                <a:cubicBezTo>
                  <a:pt x="1746" y="40185"/>
                  <a:pt x="6382" y="39899"/>
                  <a:pt x="10478" y="40185"/>
                </a:cubicBezTo>
                <a:cubicBezTo>
                  <a:pt x="14574" y="40471"/>
                  <a:pt x="20829" y="40534"/>
                  <a:pt x="24575" y="41899"/>
                </a:cubicBezTo>
                <a:cubicBezTo>
                  <a:pt x="28322" y="43264"/>
                  <a:pt x="29147" y="47900"/>
                  <a:pt x="32957" y="48376"/>
                </a:cubicBezTo>
                <a:cubicBezTo>
                  <a:pt x="36767" y="48852"/>
                  <a:pt x="43435" y="44757"/>
                  <a:pt x="47435" y="44757"/>
                </a:cubicBezTo>
                <a:cubicBezTo>
                  <a:pt x="51436" y="44757"/>
                  <a:pt x="53658" y="47233"/>
                  <a:pt x="56960" y="48376"/>
                </a:cubicBezTo>
                <a:cubicBezTo>
                  <a:pt x="60262" y="49519"/>
                  <a:pt x="63247" y="51837"/>
                  <a:pt x="67247" y="51615"/>
                </a:cubicBezTo>
                <a:cubicBezTo>
                  <a:pt x="71248" y="51393"/>
                  <a:pt x="78328" y="49393"/>
                  <a:pt x="80963" y="47043"/>
                </a:cubicBezTo>
                <a:cubicBezTo>
                  <a:pt x="83598" y="44694"/>
                  <a:pt x="83661" y="39328"/>
                  <a:pt x="83058" y="37518"/>
                </a:cubicBezTo>
                <a:cubicBezTo>
                  <a:pt x="82455" y="35708"/>
                  <a:pt x="79883" y="37168"/>
                  <a:pt x="77343" y="36184"/>
                </a:cubicBezTo>
                <a:cubicBezTo>
                  <a:pt x="74803" y="35200"/>
                  <a:pt x="69215" y="33866"/>
                  <a:pt x="67818" y="31612"/>
                </a:cubicBezTo>
                <a:cubicBezTo>
                  <a:pt x="66421" y="29358"/>
                  <a:pt x="66231" y="25294"/>
                  <a:pt x="68961" y="22659"/>
                </a:cubicBezTo>
                <a:cubicBezTo>
                  <a:pt x="71692" y="20024"/>
                  <a:pt x="79121" y="16246"/>
                  <a:pt x="84201" y="15801"/>
                </a:cubicBezTo>
                <a:cubicBezTo>
                  <a:pt x="89281" y="15357"/>
                  <a:pt x="95155" y="17325"/>
                  <a:pt x="99441" y="19992"/>
                </a:cubicBezTo>
                <a:cubicBezTo>
                  <a:pt x="103727" y="22659"/>
                  <a:pt x="107062" y="28501"/>
                  <a:pt x="109919" y="31803"/>
                </a:cubicBezTo>
                <a:cubicBezTo>
                  <a:pt x="112777" y="35105"/>
                  <a:pt x="114427" y="38026"/>
                  <a:pt x="116586" y="39804"/>
                </a:cubicBezTo>
                <a:cubicBezTo>
                  <a:pt x="118745" y="41582"/>
                  <a:pt x="119762" y="42281"/>
                  <a:pt x="122873" y="42471"/>
                </a:cubicBezTo>
                <a:cubicBezTo>
                  <a:pt x="125985" y="42662"/>
                  <a:pt x="131096" y="40757"/>
                  <a:pt x="135255" y="40947"/>
                </a:cubicBezTo>
                <a:cubicBezTo>
                  <a:pt x="139414" y="41138"/>
                  <a:pt x="144272" y="43582"/>
                  <a:pt x="147828" y="43614"/>
                </a:cubicBezTo>
                <a:cubicBezTo>
                  <a:pt x="151384" y="43646"/>
                  <a:pt x="153829" y="41740"/>
                  <a:pt x="156591" y="41137"/>
                </a:cubicBezTo>
                <a:cubicBezTo>
                  <a:pt x="159353" y="40534"/>
                  <a:pt x="161322" y="40185"/>
                  <a:pt x="164402" y="39994"/>
                </a:cubicBezTo>
                <a:cubicBezTo>
                  <a:pt x="167482" y="39804"/>
                  <a:pt x="171800" y="39296"/>
                  <a:pt x="175070" y="39994"/>
                </a:cubicBezTo>
                <a:cubicBezTo>
                  <a:pt x="178340" y="40693"/>
                  <a:pt x="179705" y="44407"/>
                  <a:pt x="184023" y="44185"/>
                </a:cubicBezTo>
                <a:cubicBezTo>
                  <a:pt x="188341" y="43963"/>
                  <a:pt x="196533" y="41582"/>
                  <a:pt x="200978" y="38661"/>
                </a:cubicBezTo>
                <a:cubicBezTo>
                  <a:pt x="205423" y="35740"/>
                  <a:pt x="206597" y="31009"/>
                  <a:pt x="210693" y="26659"/>
                </a:cubicBezTo>
                <a:cubicBezTo>
                  <a:pt x="214789" y="22309"/>
                  <a:pt x="221615" y="16118"/>
                  <a:pt x="225552" y="12562"/>
                </a:cubicBezTo>
                <a:cubicBezTo>
                  <a:pt x="229489" y="9006"/>
                  <a:pt x="230473" y="7165"/>
                  <a:pt x="234315" y="5323"/>
                </a:cubicBezTo>
                <a:cubicBezTo>
                  <a:pt x="238157" y="3482"/>
                  <a:pt x="244349" y="2307"/>
                  <a:pt x="248603" y="1513"/>
                </a:cubicBezTo>
                <a:cubicBezTo>
                  <a:pt x="252858" y="719"/>
                  <a:pt x="257905" y="-836"/>
                  <a:pt x="259842" y="561"/>
                </a:cubicBezTo>
                <a:cubicBezTo>
                  <a:pt x="261779" y="1958"/>
                  <a:pt x="260382" y="7228"/>
                  <a:pt x="260223" y="9895"/>
                </a:cubicBezTo>
                <a:cubicBezTo>
                  <a:pt x="260064" y="12562"/>
                  <a:pt x="258509" y="14309"/>
                  <a:pt x="258890" y="16563"/>
                </a:cubicBezTo>
                <a:cubicBezTo>
                  <a:pt x="259271" y="18817"/>
                  <a:pt x="260445" y="21326"/>
                  <a:pt x="262509" y="23421"/>
                </a:cubicBezTo>
                <a:cubicBezTo>
                  <a:pt x="264573" y="25517"/>
                  <a:pt x="268891" y="27961"/>
                  <a:pt x="271272" y="29136"/>
                </a:cubicBezTo>
                <a:cubicBezTo>
                  <a:pt x="273653" y="30311"/>
                  <a:pt x="275876" y="30247"/>
                  <a:pt x="276797" y="30469"/>
                </a:cubicBezTo>
              </a:path>
            </a:pathLst>
          </a:custGeom>
          <a:noFill/>
          <a:ln cap="flat" cmpd="sng" w="952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73" name="Google Shape;1073;p92"/>
          <p:cNvSpPr txBox="1"/>
          <p:nvPr/>
        </p:nvSpPr>
        <p:spPr>
          <a:xfrm>
            <a:off x="2352675" y="1109675"/>
            <a:ext cx="548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</a:rPr>
              <a:t>L</a:t>
            </a:r>
            <a:endParaRPr b="1" sz="3600">
              <a:solidFill>
                <a:srgbClr val="FF0000"/>
              </a:solidFill>
            </a:endParaRPr>
          </a:p>
        </p:txBody>
      </p:sp>
      <p:sp>
        <p:nvSpPr>
          <p:cNvPr id="1074" name="Google Shape;1074;p92"/>
          <p:cNvSpPr txBox="1"/>
          <p:nvPr/>
        </p:nvSpPr>
        <p:spPr>
          <a:xfrm>
            <a:off x="7453325" y="155735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65 F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1075" name="Google Shape;1075;p92"/>
          <p:cNvSpPr txBox="1"/>
          <p:nvPr/>
        </p:nvSpPr>
        <p:spPr>
          <a:xfrm>
            <a:off x="600075" y="-33325"/>
            <a:ext cx="548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</a:rPr>
              <a:t>L</a:t>
            </a:r>
            <a:endParaRPr b="1" sz="3600">
              <a:solidFill>
                <a:srgbClr val="FF0000"/>
              </a:solidFill>
            </a:endParaRPr>
          </a:p>
        </p:txBody>
      </p:sp>
      <p:sp>
        <p:nvSpPr>
          <p:cNvPr id="1076" name="Google Shape;1076;p92"/>
          <p:cNvSpPr txBox="1"/>
          <p:nvPr/>
        </p:nvSpPr>
        <p:spPr>
          <a:xfrm>
            <a:off x="3584275" y="4198725"/>
            <a:ext cx="3356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Here’s the warm sector!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which boundary is most important?</a:t>
            </a:r>
            <a:endParaRPr/>
          </a:p>
        </p:txBody>
      </p:sp>
      <p:sp>
        <p:nvSpPr>
          <p:cNvPr id="1077" name="Google Shape;1077;p92"/>
          <p:cNvSpPr/>
          <p:nvPr/>
        </p:nvSpPr>
        <p:spPr>
          <a:xfrm>
            <a:off x="4176675" y="2389975"/>
            <a:ext cx="232700" cy="525975"/>
          </a:xfrm>
          <a:custGeom>
            <a:rect b="b" l="l" r="r" t="t"/>
            <a:pathLst>
              <a:path extrusionOk="0" h="21039" w="9308">
                <a:moveTo>
                  <a:pt x="0" y="0"/>
                </a:moveTo>
                <a:cubicBezTo>
                  <a:pt x="1083" y="1031"/>
                  <a:pt x="4950" y="3868"/>
                  <a:pt x="6497" y="6188"/>
                </a:cubicBezTo>
                <a:cubicBezTo>
                  <a:pt x="8044" y="8509"/>
                  <a:pt x="9179" y="11448"/>
                  <a:pt x="9282" y="13923"/>
                </a:cubicBezTo>
                <a:cubicBezTo>
                  <a:pt x="9385" y="16398"/>
                  <a:pt x="7477" y="19853"/>
                  <a:pt x="7116" y="21039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078" name="Google Shape;1078;p92"/>
          <p:cNvSpPr/>
          <p:nvPr/>
        </p:nvSpPr>
        <p:spPr>
          <a:xfrm>
            <a:off x="6040700" y="2397725"/>
            <a:ext cx="119500" cy="665175"/>
          </a:xfrm>
          <a:custGeom>
            <a:rect b="b" l="l" r="r" t="t"/>
            <a:pathLst>
              <a:path extrusionOk="0" h="26607" w="4780">
                <a:moveTo>
                  <a:pt x="0" y="0"/>
                </a:moveTo>
                <a:cubicBezTo>
                  <a:pt x="774" y="1392"/>
                  <a:pt x="4125" y="5311"/>
                  <a:pt x="4641" y="8353"/>
                </a:cubicBezTo>
                <a:cubicBezTo>
                  <a:pt x="5157" y="11395"/>
                  <a:pt x="3764" y="15211"/>
                  <a:pt x="3094" y="18253"/>
                </a:cubicBezTo>
                <a:cubicBezTo>
                  <a:pt x="2424" y="21295"/>
                  <a:pt x="1032" y="25215"/>
                  <a:pt x="619" y="26607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079" name="Google Shape;1079;p92"/>
          <p:cNvSpPr/>
          <p:nvPr/>
        </p:nvSpPr>
        <p:spPr>
          <a:xfrm>
            <a:off x="6241800" y="2018725"/>
            <a:ext cx="417675" cy="634250"/>
          </a:xfrm>
          <a:custGeom>
            <a:rect b="b" l="l" r="r" t="t"/>
            <a:pathLst>
              <a:path extrusionOk="0" h="25370" w="16707">
                <a:moveTo>
                  <a:pt x="0" y="0"/>
                </a:moveTo>
                <a:cubicBezTo>
                  <a:pt x="1341" y="1083"/>
                  <a:pt x="5930" y="4022"/>
                  <a:pt x="8044" y="6497"/>
                </a:cubicBezTo>
                <a:cubicBezTo>
                  <a:pt x="10158" y="8972"/>
                  <a:pt x="11241" y="11705"/>
                  <a:pt x="12685" y="14850"/>
                </a:cubicBezTo>
                <a:cubicBezTo>
                  <a:pt x="14129" y="17996"/>
                  <a:pt x="16037" y="23617"/>
                  <a:pt x="16707" y="25370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080" name="Google Shape;1080;p92"/>
          <p:cNvSpPr/>
          <p:nvPr/>
        </p:nvSpPr>
        <p:spPr>
          <a:xfrm>
            <a:off x="3519225" y="2529200"/>
            <a:ext cx="278451" cy="835341"/>
          </a:xfrm>
          <a:custGeom>
            <a:rect b="b" l="l" r="r" t="t"/>
            <a:pathLst>
              <a:path extrusionOk="0" h="29701" w="9591">
                <a:moveTo>
                  <a:pt x="0" y="0"/>
                </a:moveTo>
                <a:cubicBezTo>
                  <a:pt x="1031" y="2372"/>
                  <a:pt x="4590" y="9282"/>
                  <a:pt x="6188" y="14232"/>
                </a:cubicBezTo>
                <a:cubicBezTo>
                  <a:pt x="7787" y="19182"/>
                  <a:pt x="9024" y="27123"/>
                  <a:pt x="9591" y="29701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081" name="Google Shape;1081;p92"/>
          <p:cNvSpPr/>
          <p:nvPr/>
        </p:nvSpPr>
        <p:spPr>
          <a:xfrm>
            <a:off x="1690769" y="1446206"/>
            <a:ext cx="5729725" cy="2539125"/>
          </a:xfrm>
          <a:custGeom>
            <a:rect b="b" l="l" r="r" t="t"/>
            <a:pathLst>
              <a:path extrusionOk="0" h="101565" w="229189">
                <a:moveTo>
                  <a:pt x="11571" y="98700"/>
                </a:moveTo>
                <a:cubicBezTo>
                  <a:pt x="7962" y="97153"/>
                  <a:pt x="7188" y="94524"/>
                  <a:pt x="5693" y="91894"/>
                </a:cubicBezTo>
                <a:cubicBezTo>
                  <a:pt x="4198" y="89264"/>
                  <a:pt x="3527" y="86943"/>
                  <a:pt x="2599" y="82921"/>
                </a:cubicBezTo>
                <a:cubicBezTo>
                  <a:pt x="1671" y="78899"/>
                  <a:pt x="-546" y="71990"/>
                  <a:pt x="124" y="67762"/>
                </a:cubicBezTo>
                <a:cubicBezTo>
                  <a:pt x="794" y="63534"/>
                  <a:pt x="640" y="61316"/>
                  <a:pt x="6621" y="57552"/>
                </a:cubicBezTo>
                <a:cubicBezTo>
                  <a:pt x="12602" y="53788"/>
                  <a:pt x="29103" y="50024"/>
                  <a:pt x="36012" y="45177"/>
                </a:cubicBezTo>
                <a:cubicBezTo>
                  <a:pt x="42922" y="40330"/>
                  <a:pt x="46015" y="33369"/>
                  <a:pt x="48078" y="28470"/>
                </a:cubicBezTo>
                <a:cubicBezTo>
                  <a:pt x="50141" y="23571"/>
                  <a:pt x="47976" y="19137"/>
                  <a:pt x="48388" y="15785"/>
                </a:cubicBezTo>
                <a:cubicBezTo>
                  <a:pt x="48801" y="12433"/>
                  <a:pt x="48181" y="9752"/>
                  <a:pt x="50553" y="8360"/>
                </a:cubicBezTo>
                <a:cubicBezTo>
                  <a:pt x="52925" y="6968"/>
                  <a:pt x="58545" y="5215"/>
                  <a:pt x="62619" y="7432"/>
                </a:cubicBezTo>
                <a:cubicBezTo>
                  <a:pt x="66693" y="9649"/>
                  <a:pt x="69375" y="19498"/>
                  <a:pt x="74995" y="21664"/>
                </a:cubicBezTo>
                <a:cubicBezTo>
                  <a:pt x="80616" y="23830"/>
                  <a:pt x="89897" y="20684"/>
                  <a:pt x="96342" y="20426"/>
                </a:cubicBezTo>
                <a:cubicBezTo>
                  <a:pt x="102788" y="20168"/>
                  <a:pt x="105573" y="19498"/>
                  <a:pt x="113668" y="20117"/>
                </a:cubicBezTo>
                <a:cubicBezTo>
                  <a:pt x="121764" y="20736"/>
                  <a:pt x="136871" y="23624"/>
                  <a:pt x="144915" y="24139"/>
                </a:cubicBezTo>
                <a:cubicBezTo>
                  <a:pt x="152959" y="24655"/>
                  <a:pt x="157085" y="25685"/>
                  <a:pt x="161932" y="23210"/>
                </a:cubicBezTo>
                <a:cubicBezTo>
                  <a:pt x="166779" y="20735"/>
                  <a:pt x="169769" y="13155"/>
                  <a:pt x="173997" y="9288"/>
                </a:cubicBezTo>
                <a:cubicBezTo>
                  <a:pt x="178225" y="5421"/>
                  <a:pt x="180752" y="213"/>
                  <a:pt x="187301" y="7"/>
                </a:cubicBezTo>
                <a:cubicBezTo>
                  <a:pt x="193850" y="-199"/>
                  <a:pt x="207205" y="4339"/>
                  <a:pt x="213289" y="8051"/>
                </a:cubicBezTo>
                <a:cubicBezTo>
                  <a:pt x="219374" y="11764"/>
                  <a:pt x="221539" y="16713"/>
                  <a:pt x="223808" y="22282"/>
                </a:cubicBezTo>
                <a:cubicBezTo>
                  <a:pt x="226077" y="27851"/>
                  <a:pt x="232626" y="34194"/>
                  <a:pt x="226902" y="41464"/>
                </a:cubicBezTo>
                <a:cubicBezTo>
                  <a:pt x="221179" y="48735"/>
                  <a:pt x="202100" y="60336"/>
                  <a:pt x="189467" y="65905"/>
                </a:cubicBezTo>
                <a:cubicBezTo>
                  <a:pt x="176834" y="71474"/>
                  <a:pt x="164304" y="73486"/>
                  <a:pt x="151103" y="74878"/>
                </a:cubicBezTo>
                <a:cubicBezTo>
                  <a:pt x="137903" y="76270"/>
                  <a:pt x="118824" y="72454"/>
                  <a:pt x="110264" y="74259"/>
                </a:cubicBezTo>
                <a:cubicBezTo>
                  <a:pt x="101704" y="76064"/>
                  <a:pt x="103922" y="81839"/>
                  <a:pt x="99745" y="85706"/>
                </a:cubicBezTo>
                <a:cubicBezTo>
                  <a:pt x="95568" y="89573"/>
                  <a:pt x="92835" y="94884"/>
                  <a:pt x="85204" y="97462"/>
                </a:cubicBezTo>
                <a:cubicBezTo>
                  <a:pt x="77573" y="100040"/>
                  <a:pt x="63599" y="100556"/>
                  <a:pt x="53957" y="101175"/>
                </a:cubicBezTo>
                <a:cubicBezTo>
                  <a:pt x="44315" y="101794"/>
                  <a:pt x="34414" y="101588"/>
                  <a:pt x="27350" y="101175"/>
                </a:cubicBezTo>
                <a:cubicBezTo>
                  <a:pt x="20286" y="100763"/>
                  <a:pt x="15181" y="100247"/>
                  <a:pt x="11571" y="98700"/>
                </a:cubicBezTo>
                <a:close/>
              </a:path>
            </a:pathLst>
          </a:custGeom>
          <a:solidFill>
            <a:srgbClr val="38761D">
              <a:alpha val="20130"/>
            </a:srgbClr>
          </a:solidFill>
          <a:ln cap="flat" cmpd="sng" w="9525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1082" name="Google Shape;1082;p92"/>
          <p:cNvCxnSpPr/>
          <p:nvPr/>
        </p:nvCxnSpPr>
        <p:spPr>
          <a:xfrm flipH="1" rot="10800000">
            <a:off x="2414725" y="1847450"/>
            <a:ext cx="873900" cy="7968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83" name="Google Shape;1083;p92"/>
          <p:cNvSpPr txBox="1"/>
          <p:nvPr/>
        </p:nvSpPr>
        <p:spPr>
          <a:xfrm>
            <a:off x="3309325" y="2194025"/>
            <a:ext cx="3537900" cy="12621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Storm initiates in warm sector, and will remain in the warm sector. But what is boundary-relative storm motion?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Implications for storm mode?</a:t>
            </a:r>
            <a:endParaRPr/>
          </a:p>
        </p:txBody>
      </p:sp>
      <p:sp>
        <p:nvSpPr>
          <p:cNvPr id="1084" name="Google Shape;1084;p92"/>
          <p:cNvSpPr/>
          <p:nvPr/>
        </p:nvSpPr>
        <p:spPr>
          <a:xfrm>
            <a:off x="2136175" y="2567150"/>
            <a:ext cx="355860" cy="255204"/>
          </a:xfrm>
          <a:prstGeom prst="cloud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9" name="Google Shape;108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0"/>
            <a:ext cx="81568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0" name="Google Shape;1090;p93"/>
          <p:cNvSpPr/>
          <p:nvPr/>
        </p:nvSpPr>
        <p:spPr>
          <a:xfrm>
            <a:off x="595575" y="1562375"/>
            <a:ext cx="1794400" cy="3465100"/>
          </a:xfrm>
          <a:custGeom>
            <a:rect b="b" l="l" r="r" t="t"/>
            <a:pathLst>
              <a:path extrusionOk="0" h="138604" w="71776">
                <a:moveTo>
                  <a:pt x="0" y="0"/>
                </a:moveTo>
                <a:cubicBezTo>
                  <a:pt x="4486" y="3919"/>
                  <a:pt x="20625" y="15728"/>
                  <a:pt x="26916" y="23514"/>
                </a:cubicBezTo>
                <a:cubicBezTo>
                  <a:pt x="33207" y="31300"/>
                  <a:pt x="35114" y="38983"/>
                  <a:pt x="37744" y="46717"/>
                </a:cubicBezTo>
                <a:cubicBezTo>
                  <a:pt x="40374" y="54452"/>
                  <a:pt x="41044" y="63321"/>
                  <a:pt x="42694" y="69921"/>
                </a:cubicBezTo>
                <a:cubicBezTo>
                  <a:pt x="44344" y="76521"/>
                  <a:pt x="44551" y="81007"/>
                  <a:pt x="47645" y="86318"/>
                </a:cubicBezTo>
                <a:cubicBezTo>
                  <a:pt x="50739" y="91629"/>
                  <a:pt x="57493" y="95446"/>
                  <a:pt x="61257" y="101788"/>
                </a:cubicBezTo>
                <a:cubicBezTo>
                  <a:pt x="65021" y="108131"/>
                  <a:pt x="68477" y="118237"/>
                  <a:pt x="70230" y="124373"/>
                </a:cubicBezTo>
                <a:cubicBezTo>
                  <a:pt x="71983" y="130509"/>
                  <a:pt x="71518" y="136232"/>
                  <a:pt x="71776" y="138604"/>
                </a:cubicBezTo>
              </a:path>
            </a:pathLst>
          </a:custGeom>
          <a:noFill/>
          <a:ln cap="flat" cmpd="sng" w="28575">
            <a:solidFill>
              <a:srgbClr val="783F04"/>
            </a:solidFill>
            <a:prstDash val="lgDash"/>
            <a:round/>
            <a:headEnd len="med" w="med" type="none"/>
            <a:tailEnd len="med" w="med" type="none"/>
          </a:ln>
        </p:spPr>
      </p:sp>
      <p:sp>
        <p:nvSpPr>
          <p:cNvPr id="1091" name="Google Shape;1091;p93"/>
          <p:cNvSpPr/>
          <p:nvPr/>
        </p:nvSpPr>
        <p:spPr>
          <a:xfrm>
            <a:off x="1786700" y="1693875"/>
            <a:ext cx="1068925" cy="1144725"/>
          </a:xfrm>
          <a:custGeom>
            <a:rect b="b" l="l" r="r" t="t"/>
            <a:pathLst>
              <a:path extrusionOk="0" h="45789" w="42757">
                <a:moveTo>
                  <a:pt x="40529" y="0"/>
                </a:moveTo>
                <a:cubicBezTo>
                  <a:pt x="40838" y="2527"/>
                  <a:pt x="43777" y="10158"/>
                  <a:pt x="42385" y="15160"/>
                </a:cubicBezTo>
                <a:cubicBezTo>
                  <a:pt x="40993" y="20162"/>
                  <a:pt x="36403" y="25988"/>
                  <a:pt x="32175" y="30010"/>
                </a:cubicBezTo>
                <a:cubicBezTo>
                  <a:pt x="27947" y="34032"/>
                  <a:pt x="22379" y="36662"/>
                  <a:pt x="17016" y="39292"/>
                </a:cubicBezTo>
                <a:cubicBezTo>
                  <a:pt x="11654" y="41922"/>
                  <a:pt x="2836" y="44706"/>
                  <a:pt x="0" y="45789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092" name="Google Shape;1092;p93"/>
          <p:cNvSpPr/>
          <p:nvPr/>
        </p:nvSpPr>
        <p:spPr>
          <a:xfrm>
            <a:off x="2867025" y="247500"/>
            <a:ext cx="4411225" cy="1786500"/>
          </a:xfrm>
          <a:custGeom>
            <a:rect b="b" l="l" r="r" t="t"/>
            <a:pathLst>
              <a:path extrusionOk="0" h="71460" w="176449">
                <a:moveTo>
                  <a:pt x="0" y="47631"/>
                </a:moveTo>
                <a:cubicBezTo>
                  <a:pt x="2543" y="48407"/>
                  <a:pt x="10293" y="48829"/>
                  <a:pt x="15260" y="52286"/>
                </a:cubicBezTo>
                <a:cubicBezTo>
                  <a:pt x="20227" y="55743"/>
                  <a:pt x="22892" y="66208"/>
                  <a:pt x="29801" y="68374"/>
                </a:cubicBezTo>
                <a:cubicBezTo>
                  <a:pt x="36711" y="70540"/>
                  <a:pt x="47642" y="65280"/>
                  <a:pt x="56717" y="65280"/>
                </a:cubicBezTo>
                <a:cubicBezTo>
                  <a:pt x="65792" y="65280"/>
                  <a:pt x="75436" y="67394"/>
                  <a:pt x="84253" y="68374"/>
                </a:cubicBezTo>
                <a:cubicBezTo>
                  <a:pt x="93071" y="69354"/>
                  <a:pt x="103503" y="72424"/>
                  <a:pt x="109622" y="71158"/>
                </a:cubicBezTo>
                <a:cubicBezTo>
                  <a:pt x="115741" y="69892"/>
                  <a:pt x="117680" y="64284"/>
                  <a:pt x="120968" y="60776"/>
                </a:cubicBezTo>
                <a:cubicBezTo>
                  <a:pt x="124256" y="57268"/>
                  <a:pt x="125157" y="54153"/>
                  <a:pt x="129350" y="50108"/>
                </a:cubicBezTo>
                <a:cubicBezTo>
                  <a:pt x="133544" y="46063"/>
                  <a:pt x="141167" y="40064"/>
                  <a:pt x="146129" y="36508"/>
                </a:cubicBezTo>
                <a:cubicBezTo>
                  <a:pt x="151091" y="32952"/>
                  <a:pt x="155153" y="32589"/>
                  <a:pt x="159123" y="28773"/>
                </a:cubicBezTo>
                <a:cubicBezTo>
                  <a:pt x="163094" y="24957"/>
                  <a:pt x="167064" y="18409"/>
                  <a:pt x="169952" y="13613"/>
                </a:cubicBezTo>
                <a:cubicBezTo>
                  <a:pt x="172840" y="8818"/>
                  <a:pt x="175366" y="2269"/>
                  <a:pt x="176449" y="0"/>
                </a:cubicBezTo>
              </a:path>
            </a:pathLst>
          </a:custGeom>
          <a:noFill/>
          <a:ln cap="flat" cmpd="sng" w="7620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93" name="Google Shape;1093;p93"/>
          <p:cNvSpPr/>
          <p:nvPr/>
        </p:nvSpPr>
        <p:spPr>
          <a:xfrm>
            <a:off x="2250775" y="2157950"/>
            <a:ext cx="726675" cy="1554650"/>
          </a:xfrm>
          <a:custGeom>
            <a:rect b="b" l="l" r="r" t="t"/>
            <a:pathLst>
              <a:path extrusionOk="0" h="62186" w="29067">
                <a:moveTo>
                  <a:pt x="28463" y="0"/>
                </a:moveTo>
                <a:cubicBezTo>
                  <a:pt x="28463" y="2063"/>
                  <a:pt x="29752" y="6909"/>
                  <a:pt x="28463" y="12375"/>
                </a:cubicBezTo>
                <a:cubicBezTo>
                  <a:pt x="27174" y="17841"/>
                  <a:pt x="23925" y="26401"/>
                  <a:pt x="20728" y="32795"/>
                </a:cubicBezTo>
                <a:cubicBezTo>
                  <a:pt x="17531" y="39189"/>
                  <a:pt x="12736" y="45841"/>
                  <a:pt x="9281" y="50739"/>
                </a:cubicBezTo>
                <a:cubicBezTo>
                  <a:pt x="5826" y="55638"/>
                  <a:pt x="1547" y="60278"/>
                  <a:pt x="0" y="62186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lgDash"/>
            <a:round/>
            <a:headEnd len="med" w="med" type="none"/>
            <a:tailEnd len="med" w="med" type="none"/>
          </a:ln>
        </p:spPr>
      </p:sp>
      <p:sp>
        <p:nvSpPr>
          <p:cNvPr id="1094" name="Google Shape;1094;p93"/>
          <p:cNvSpPr/>
          <p:nvPr/>
        </p:nvSpPr>
        <p:spPr>
          <a:xfrm>
            <a:off x="847725" y="3113794"/>
            <a:ext cx="6763025" cy="1939225"/>
          </a:xfrm>
          <a:custGeom>
            <a:rect b="b" l="l" r="r" t="t"/>
            <a:pathLst>
              <a:path extrusionOk="0" h="77569" w="270521">
                <a:moveTo>
                  <a:pt x="0" y="57757"/>
                </a:moveTo>
                <a:cubicBezTo>
                  <a:pt x="3143" y="53884"/>
                  <a:pt x="14796" y="40739"/>
                  <a:pt x="18860" y="34516"/>
                </a:cubicBezTo>
                <a:cubicBezTo>
                  <a:pt x="22924" y="28293"/>
                  <a:pt x="21527" y="25975"/>
                  <a:pt x="24384" y="20419"/>
                </a:cubicBezTo>
                <a:cubicBezTo>
                  <a:pt x="27242" y="14863"/>
                  <a:pt x="31465" y="4131"/>
                  <a:pt x="36005" y="1178"/>
                </a:cubicBezTo>
                <a:cubicBezTo>
                  <a:pt x="40545" y="-1775"/>
                  <a:pt x="47530" y="1623"/>
                  <a:pt x="51626" y="2702"/>
                </a:cubicBezTo>
                <a:cubicBezTo>
                  <a:pt x="55722" y="3782"/>
                  <a:pt x="56325" y="7306"/>
                  <a:pt x="60579" y="7655"/>
                </a:cubicBezTo>
                <a:cubicBezTo>
                  <a:pt x="64834" y="8004"/>
                  <a:pt x="71914" y="5433"/>
                  <a:pt x="77153" y="4798"/>
                </a:cubicBezTo>
                <a:cubicBezTo>
                  <a:pt x="82392" y="4163"/>
                  <a:pt x="88266" y="2766"/>
                  <a:pt x="92012" y="3845"/>
                </a:cubicBezTo>
                <a:cubicBezTo>
                  <a:pt x="95759" y="4925"/>
                  <a:pt x="97441" y="7941"/>
                  <a:pt x="99632" y="11275"/>
                </a:cubicBezTo>
                <a:cubicBezTo>
                  <a:pt x="101823" y="14609"/>
                  <a:pt x="103283" y="19244"/>
                  <a:pt x="105156" y="23848"/>
                </a:cubicBezTo>
                <a:cubicBezTo>
                  <a:pt x="107029" y="28452"/>
                  <a:pt x="107125" y="36008"/>
                  <a:pt x="110871" y="38897"/>
                </a:cubicBezTo>
                <a:cubicBezTo>
                  <a:pt x="114618" y="41786"/>
                  <a:pt x="122174" y="41342"/>
                  <a:pt x="127635" y="41183"/>
                </a:cubicBezTo>
                <a:cubicBezTo>
                  <a:pt x="133096" y="41024"/>
                  <a:pt x="136779" y="38675"/>
                  <a:pt x="143637" y="37945"/>
                </a:cubicBezTo>
                <a:cubicBezTo>
                  <a:pt x="150495" y="37215"/>
                  <a:pt x="158210" y="36675"/>
                  <a:pt x="168783" y="36802"/>
                </a:cubicBezTo>
                <a:cubicBezTo>
                  <a:pt x="179356" y="36929"/>
                  <a:pt x="196565" y="37882"/>
                  <a:pt x="207074" y="38707"/>
                </a:cubicBezTo>
                <a:cubicBezTo>
                  <a:pt x="217583" y="39533"/>
                  <a:pt x="224378" y="40580"/>
                  <a:pt x="231839" y="41755"/>
                </a:cubicBezTo>
                <a:cubicBezTo>
                  <a:pt x="239300" y="42930"/>
                  <a:pt x="246666" y="43564"/>
                  <a:pt x="251841" y="45755"/>
                </a:cubicBezTo>
                <a:cubicBezTo>
                  <a:pt x="257016" y="47946"/>
                  <a:pt x="259874" y="50295"/>
                  <a:pt x="262890" y="54899"/>
                </a:cubicBezTo>
                <a:cubicBezTo>
                  <a:pt x="265906" y="59503"/>
                  <a:pt x="268733" y="69600"/>
                  <a:pt x="269939" y="73378"/>
                </a:cubicBezTo>
                <a:cubicBezTo>
                  <a:pt x="271146" y="77156"/>
                  <a:pt x="270097" y="76871"/>
                  <a:pt x="270129" y="77569"/>
                </a:cubicBezTo>
              </a:path>
            </a:pathLst>
          </a:custGeom>
          <a:noFill/>
          <a:ln cap="flat" cmpd="sng" w="952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95" name="Google Shape;1095;p93"/>
          <p:cNvSpPr/>
          <p:nvPr/>
        </p:nvSpPr>
        <p:spPr>
          <a:xfrm>
            <a:off x="609600" y="1778857"/>
            <a:ext cx="6777050" cy="2502650"/>
          </a:xfrm>
          <a:custGeom>
            <a:rect b="b" l="l" r="r" t="t"/>
            <a:pathLst>
              <a:path extrusionOk="0" h="100106" w="271082">
                <a:moveTo>
                  <a:pt x="0" y="100106"/>
                </a:moveTo>
                <a:cubicBezTo>
                  <a:pt x="2254" y="98392"/>
                  <a:pt x="9621" y="95756"/>
                  <a:pt x="13526" y="89819"/>
                </a:cubicBezTo>
                <a:cubicBezTo>
                  <a:pt x="17431" y="83882"/>
                  <a:pt x="19971" y="69721"/>
                  <a:pt x="23432" y="64482"/>
                </a:cubicBezTo>
                <a:cubicBezTo>
                  <a:pt x="26893" y="59243"/>
                  <a:pt x="30607" y="61625"/>
                  <a:pt x="34290" y="58386"/>
                </a:cubicBezTo>
                <a:cubicBezTo>
                  <a:pt x="37973" y="55148"/>
                  <a:pt x="42355" y="47782"/>
                  <a:pt x="45530" y="45051"/>
                </a:cubicBezTo>
                <a:cubicBezTo>
                  <a:pt x="48705" y="42321"/>
                  <a:pt x="47943" y="44511"/>
                  <a:pt x="53340" y="42003"/>
                </a:cubicBezTo>
                <a:cubicBezTo>
                  <a:pt x="58738" y="39495"/>
                  <a:pt x="71279" y="35114"/>
                  <a:pt x="77915" y="30002"/>
                </a:cubicBezTo>
                <a:cubicBezTo>
                  <a:pt x="84551" y="24890"/>
                  <a:pt x="90107" y="15175"/>
                  <a:pt x="93155" y="11333"/>
                </a:cubicBezTo>
                <a:cubicBezTo>
                  <a:pt x="96203" y="7491"/>
                  <a:pt x="94139" y="6792"/>
                  <a:pt x="96203" y="6951"/>
                </a:cubicBezTo>
                <a:cubicBezTo>
                  <a:pt x="98267" y="7110"/>
                  <a:pt x="102711" y="9840"/>
                  <a:pt x="105537" y="12285"/>
                </a:cubicBezTo>
                <a:cubicBezTo>
                  <a:pt x="108363" y="14730"/>
                  <a:pt x="110236" y="19937"/>
                  <a:pt x="113157" y="21620"/>
                </a:cubicBezTo>
                <a:cubicBezTo>
                  <a:pt x="116078" y="23303"/>
                  <a:pt x="119983" y="23557"/>
                  <a:pt x="123063" y="22382"/>
                </a:cubicBezTo>
                <a:cubicBezTo>
                  <a:pt x="126143" y="21207"/>
                  <a:pt x="127890" y="15555"/>
                  <a:pt x="131636" y="14571"/>
                </a:cubicBezTo>
                <a:cubicBezTo>
                  <a:pt x="135383" y="13587"/>
                  <a:pt x="141319" y="15492"/>
                  <a:pt x="145542" y="16476"/>
                </a:cubicBezTo>
                <a:cubicBezTo>
                  <a:pt x="149765" y="17460"/>
                  <a:pt x="154400" y="18572"/>
                  <a:pt x="156972" y="20477"/>
                </a:cubicBezTo>
                <a:cubicBezTo>
                  <a:pt x="159544" y="22382"/>
                  <a:pt x="157862" y="26065"/>
                  <a:pt x="160973" y="27906"/>
                </a:cubicBezTo>
                <a:cubicBezTo>
                  <a:pt x="164085" y="29748"/>
                  <a:pt x="170942" y="30256"/>
                  <a:pt x="175641" y="31526"/>
                </a:cubicBezTo>
                <a:cubicBezTo>
                  <a:pt x="180340" y="32796"/>
                  <a:pt x="183643" y="33875"/>
                  <a:pt x="189167" y="35526"/>
                </a:cubicBezTo>
                <a:cubicBezTo>
                  <a:pt x="194692" y="37177"/>
                  <a:pt x="202724" y="41115"/>
                  <a:pt x="208788" y="41432"/>
                </a:cubicBezTo>
                <a:cubicBezTo>
                  <a:pt x="214852" y="41750"/>
                  <a:pt x="221266" y="38923"/>
                  <a:pt x="225552" y="37431"/>
                </a:cubicBezTo>
                <a:cubicBezTo>
                  <a:pt x="229838" y="35939"/>
                  <a:pt x="232728" y="34828"/>
                  <a:pt x="234506" y="32478"/>
                </a:cubicBezTo>
                <a:cubicBezTo>
                  <a:pt x="236284" y="30129"/>
                  <a:pt x="235903" y="26763"/>
                  <a:pt x="236220" y="23334"/>
                </a:cubicBezTo>
                <a:cubicBezTo>
                  <a:pt x="236538" y="19905"/>
                  <a:pt x="234982" y="15746"/>
                  <a:pt x="236411" y="11904"/>
                </a:cubicBezTo>
                <a:cubicBezTo>
                  <a:pt x="237840" y="8062"/>
                  <a:pt x="242602" y="1459"/>
                  <a:pt x="244793" y="284"/>
                </a:cubicBezTo>
                <a:cubicBezTo>
                  <a:pt x="246984" y="-891"/>
                  <a:pt x="248190" y="2030"/>
                  <a:pt x="249555" y="4856"/>
                </a:cubicBezTo>
                <a:cubicBezTo>
                  <a:pt x="250920" y="7682"/>
                  <a:pt x="252317" y="13111"/>
                  <a:pt x="252984" y="17238"/>
                </a:cubicBezTo>
                <a:cubicBezTo>
                  <a:pt x="253651" y="21366"/>
                  <a:pt x="252254" y="26700"/>
                  <a:pt x="253556" y="29621"/>
                </a:cubicBezTo>
                <a:cubicBezTo>
                  <a:pt x="254858" y="32542"/>
                  <a:pt x="257874" y="33843"/>
                  <a:pt x="260795" y="34764"/>
                </a:cubicBezTo>
                <a:cubicBezTo>
                  <a:pt x="263716" y="35685"/>
                  <a:pt x="269368" y="35082"/>
                  <a:pt x="271082" y="35145"/>
                </a:cubicBezTo>
              </a:path>
            </a:pathLst>
          </a:cu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96" name="Google Shape;1096;p93"/>
          <p:cNvSpPr txBox="1"/>
          <p:nvPr/>
        </p:nvSpPr>
        <p:spPr>
          <a:xfrm>
            <a:off x="7300925" y="247175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FF"/>
                </a:solidFill>
              </a:rPr>
              <a:t>70 F</a:t>
            </a:r>
            <a:endParaRPr>
              <a:solidFill>
                <a:srgbClr val="FF00FF"/>
              </a:solidFill>
            </a:endParaRPr>
          </a:p>
        </p:txBody>
      </p:sp>
      <p:sp>
        <p:nvSpPr>
          <p:cNvPr id="1097" name="Google Shape;1097;p93"/>
          <p:cNvSpPr txBox="1"/>
          <p:nvPr/>
        </p:nvSpPr>
        <p:spPr>
          <a:xfrm>
            <a:off x="7129475" y="4835813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FF"/>
                </a:solidFill>
              </a:rPr>
              <a:t>75 F</a:t>
            </a:r>
            <a:endParaRPr>
              <a:solidFill>
                <a:srgbClr val="9900FF"/>
              </a:solidFill>
            </a:endParaRPr>
          </a:p>
        </p:txBody>
      </p:sp>
      <p:sp>
        <p:nvSpPr>
          <p:cNvPr id="1098" name="Google Shape;1098;p93"/>
          <p:cNvSpPr/>
          <p:nvPr/>
        </p:nvSpPr>
        <p:spPr>
          <a:xfrm>
            <a:off x="609600" y="990872"/>
            <a:ext cx="6919925" cy="1290750"/>
          </a:xfrm>
          <a:custGeom>
            <a:rect b="b" l="l" r="r" t="t"/>
            <a:pathLst>
              <a:path extrusionOk="0" h="51630" w="276797">
                <a:moveTo>
                  <a:pt x="0" y="40185"/>
                </a:moveTo>
                <a:cubicBezTo>
                  <a:pt x="1746" y="40185"/>
                  <a:pt x="6382" y="39899"/>
                  <a:pt x="10478" y="40185"/>
                </a:cubicBezTo>
                <a:cubicBezTo>
                  <a:pt x="14574" y="40471"/>
                  <a:pt x="20829" y="40534"/>
                  <a:pt x="24575" y="41899"/>
                </a:cubicBezTo>
                <a:cubicBezTo>
                  <a:pt x="28322" y="43264"/>
                  <a:pt x="29147" y="47900"/>
                  <a:pt x="32957" y="48376"/>
                </a:cubicBezTo>
                <a:cubicBezTo>
                  <a:pt x="36767" y="48852"/>
                  <a:pt x="43435" y="44757"/>
                  <a:pt x="47435" y="44757"/>
                </a:cubicBezTo>
                <a:cubicBezTo>
                  <a:pt x="51436" y="44757"/>
                  <a:pt x="53658" y="47233"/>
                  <a:pt x="56960" y="48376"/>
                </a:cubicBezTo>
                <a:cubicBezTo>
                  <a:pt x="60262" y="49519"/>
                  <a:pt x="63247" y="51837"/>
                  <a:pt x="67247" y="51615"/>
                </a:cubicBezTo>
                <a:cubicBezTo>
                  <a:pt x="71248" y="51393"/>
                  <a:pt x="78328" y="49393"/>
                  <a:pt x="80963" y="47043"/>
                </a:cubicBezTo>
                <a:cubicBezTo>
                  <a:pt x="83598" y="44694"/>
                  <a:pt x="83661" y="39328"/>
                  <a:pt x="83058" y="37518"/>
                </a:cubicBezTo>
                <a:cubicBezTo>
                  <a:pt x="82455" y="35708"/>
                  <a:pt x="79883" y="37168"/>
                  <a:pt x="77343" y="36184"/>
                </a:cubicBezTo>
                <a:cubicBezTo>
                  <a:pt x="74803" y="35200"/>
                  <a:pt x="69215" y="33866"/>
                  <a:pt x="67818" y="31612"/>
                </a:cubicBezTo>
                <a:cubicBezTo>
                  <a:pt x="66421" y="29358"/>
                  <a:pt x="66231" y="25294"/>
                  <a:pt x="68961" y="22659"/>
                </a:cubicBezTo>
                <a:cubicBezTo>
                  <a:pt x="71692" y="20024"/>
                  <a:pt x="79121" y="16246"/>
                  <a:pt x="84201" y="15801"/>
                </a:cubicBezTo>
                <a:cubicBezTo>
                  <a:pt x="89281" y="15357"/>
                  <a:pt x="95155" y="17325"/>
                  <a:pt x="99441" y="19992"/>
                </a:cubicBezTo>
                <a:cubicBezTo>
                  <a:pt x="103727" y="22659"/>
                  <a:pt x="107062" y="28501"/>
                  <a:pt x="109919" y="31803"/>
                </a:cubicBezTo>
                <a:cubicBezTo>
                  <a:pt x="112777" y="35105"/>
                  <a:pt x="114427" y="38026"/>
                  <a:pt x="116586" y="39804"/>
                </a:cubicBezTo>
                <a:cubicBezTo>
                  <a:pt x="118745" y="41582"/>
                  <a:pt x="119762" y="42281"/>
                  <a:pt x="122873" y="42471"/>
                </a:cubicBezTo>
                <a:cubicBezTo>
                  <a:pt x="125985" y="42662"/>
                  <a:pt x="131096" y="40757"/>
                  <a:pt x="135255" y="40947"/>
                </a:cubicBezTo>
                <a:cubicBezTo>
                  <a:pt x="139414" y="41138"/>
                  <a:pt x="144272" y="43582"/>
                  <a:pt x="147828" y="43614"/>
                </a:cubicBezTo>
                <a:cubicBezTo>
                  <a:pt x="151384" y="43646"/>
                  <a:pt x="153829" y="41740"/>
                  <a:pt x="156591" y="41137"/>
                </a:cubicBezTo>
                <a:cubicBezTo>
                  <a:pt x="159353" y="40534"/>
                  <a:pt x="161322" y="40185"/>
                  <a:pt x="164402" y="39994"/>
                </a:cubicBezTo>
                <a:cubicBezTo>
                  <a:pt x="167482" y="39804"/>
                  <a:pt x="171800" y="39296"/>
                  <a:pt x="175070" y="39994"/>
                </a:cubicBezTo>
                <a:cubicBezTo>
                  <a:pt x="178340" y="40693"/>
                  <a:pt x="179705" y="44407"/>
                  <a:pt x="184023" y="44185"/>
                </a:cubicBezTo>
                <a:cubicBezTo>
                  <a:pt x="188341" y="43963"/>
                  <a:pt x="196533" y="41582"/>
                  <a:pt x="200978" y="38661"/>
                </a:cubicBezTo>
                <a:cubicBezTo>
                  <a:pt x="205423" y="35740"/>
                  <a:pt x="206597" y="31009"/>
                  <a:pt x="210693" y="26659"/>
                </a:cubicBezTo>
                <a:cubicBezTo>
                  <a:pt x="214789" y="22309"/>
                  <a:pt x="221615" y="16118"/>
                  <a:pt x="225552" y="12562"/>
                </a:cubicBezTo>
                <a:cubicBezTo>
                  <a:pt x="229489" y="9006"/>
                  <a:pt x="230473" y="7165"/>
                  <a:pt x="234315" y="5323"/>
                </a:cubicBezTo>
                <a:cubicBezTo>
                  <a:pt x="238157" y="3482"/>
                  <a:pt x="244349" y="2307"/>
                  <a:pt x="248603" y="1513"/>
                </a:cubicBezTo>
                <a:cubicBezTo>
                  <a:pt x="252858" y="719"/>
                  <a:pt x="257905" y="-836"/>
                  <a:pt x="259842" y="561"/>
                </a:cubicBezTo>
                <a:cubicBezTo>
                  <a:pt x="261779" y="1958"/>
                  <a:pt x="260382" y="7228"/>
                  <a:pt x="260223" y="9895"/>
                </a:cubicBezTo>
                <a:cubicBezTo>
                  <a:pt x="260064" y="12562"/>
                  <a:pt x="258509" y="14309"/>
                  <a:pt x="258890" y="16563"/>
                </a:cubicBezTo>
                <a:cubicBezTo>
                  <a:pt x="259271" y="18817"/>
                  <a:pt x="260445" y="21326"/>
                  <a:pt x="262509" y="23421"/>
                </a:cubicBezTo>
                <a:cubicBezTo>
                  <a:pt x="264573" y="25517"/>
                  <a:pt x="268891" y="27961"/>
                  <a:pt x="271272" y="29136"/>
                </a:cubicBezTo>
                <a:cubicBezTo>
                  <a:pt x="273653" y="30311"/>
                  <a:pt x="275876" y="30247"/>
                  <a:pt x="276797" y="30469"/>
                </a:cubicBezTo>
              </a:path>
            </a:pathLst>
          </a:custGeom>
          <a:noFill/>
          <a:ln cap="flat" cmpd="sng" w="952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99" name="Google Shape;1099;p93"/>
          <p:cNvSpPr txBox="1"/>
          <p:nvPr/>
        </p:nvSpPr>
        <p:spPr>
          <a:xfrm>
            <a:off x="2352675" y="1109675"/>
            <a:ext cx="548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</a:rPr>
              <a:t>L</a:t>
            </a:r>
            <a:endParaRPr b="1" sz="3600">
              <a:solidFill>
                <a:srgbClr val="FF0000"/>
              </a:solidFill>
            </a:endParaRPr>
          </a:p>
        </p:txBody>
      </p:sp>
      <p:sp>
        <p:nvSpPr>
          <p:cNvPr id="1100" name="Google Shape;1100;p93"/>
          <p:cNvSpPr txBox="1"/>
          <p:nvPr/>
        </p:nvSpPr>
        <p:spPr>
          <a:xfrm>
            <a:off x="7453325" y="155735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65 F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1101" name="Google Shape;1101;p93"/>
          <p:cNvSpPr txBox="1"/>
          <p:nvPr/>
        </p:nvSpPr>
        <p:spPr>
          <a:xfrm>
            <a:off x="600075" y="-33325"/>
            <a:ext cx="548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</a:rPr>
              <a:t>L</a:t>
            </a:r>
            <a:endParaRPr b="1" sz="3600">
              <a:solidFill>
                <a:srgbClr val="FF0000"/>
              </a:solidFill>
            </a:endParaRPr>
          </a:p>
        </p:txBody>
      </p:sp>
      <p:sp>
        <p:nvSpPr>
          <p:cNvPr id="1102" name="Google Shape;1102;p93"/>
          <p:cNvSpPr txBox="1"/>
          <p:nvPr/>
        </p:nvSpPr>
        <p:spPr>
          <a:xfrm>
            <a:off x="3584275" y="4198725"/>
            <a:ext cx="3356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Here’s the warm sector!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which boundary is most important?</a:t>
            </a:r>
            <a:endParaRPr/>
          </a:p>
        </p:txBody>
      </p:sp>
      <p:sp>
        <p:nvSpPr>
          <p:cNvPr id="1103" name="Google Shape;1103;p93"/>
          <p:cNvSpPr/>
          <p:nvPr/>
        </p:nvSpPr>
        <p:spPr>
          <a:xfrm>
            <a:off x="4176675" y="2389975"/>
            <a:ext cx="232700" cy="525975"/>
          </a:xfrm>
          <a:custGeom>
            <a:rect b="b" l="l" r="r" t="t"/>
            <a:pathLst>
              <a:path extrusionOk="0" h="21039" w="9308">
                <a:moveTo>
                  <a:pt x="0" y="0"/>
                </a:moveTo>
                <a:cubicBezTo>
                  <a:pt x="1083" y="1031"/>
                  <a:pt x="4950" y="3868"/>
                  <a:pt x="6497" y="6188"/>
                </a:cubicBezTo>
                <a:cubicBezTo>
                  <a:pt x="8044" y="8509"/>
                  <a:pt x="9179" y="11448"/>
                  <a:pt x="9282" y="13923"/>
                </a:cubicBezTo>
                <a:cubicBezTo>
                  <a:pt x="9385" y="16398"/>
                  <a:pt x="7477" y="19853"/>
                  <a:pt x="7116" y="21039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104" name="Google Shape;1104;p93"/>
          <p:cNvSpPr/>
          <p:nvPr/>
        </p:nvSpPr>
        <p:spPr>
          <a:xfrm>
            <a:off x="6040700" y="2397725"/>
            <a:ext cx="119500" cy="665175"/>
          </a:xfrm>
          <a:custGeom>
            <a:rect b="b" l="l" r="r" t="t"/>
            <a:pathLst>
              <a:path extrusionOk="0" h="26607" w="4780">
                <a:moveTo>
                  <a:pt x="0" y="0"/>
                </a:moveTo>
                <a:cubicBezTo>
                  <a:pt x="774" y="1392"/>
                  <a:pt x="4125" y="5311"/>
                  <a:pt x="4641" y="8353"/>
                </a:cubicBezTo>
                <a:cubicBezTo>
                  <a:pt x="5157" y="11395"/>
                  <a:pt x="3764" y="15211"/>
                  <a:pt x="3094" y="18253"/>
                </a:cubicBezTo>
                <a:cubicBezTo>
                  <a:pt x="2424" y="21295"/>
                  <a:pt x="1032" y="25215"/>
                  <a:pt x="619" y="26607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105" name="Google Shape;1105;p93"/>
          <p:cNvSpPr/>
          <p:nvPr/>
        </p:nvSpPr>
        <p:spPr>
          <a:xfrm>
            <a:off x="6241800" y="2018725"/>
            <a:ext cx="417675" cy="634250"/>
          </a:xfrm>
          <a:custGeom>
            <a:rect b="b" l="l" r="r" t="t"/>
            <a:pathLst>
              <a:path extrusionOk="0" h="25370" w="16707">
                <a:moveTo>
                  <a:pt x="0" y="0"/>
                </a:moveTo>
                <a:cubicBezTo>
                  <a:pt x="1341" y="1083"/>
                  <a:pt x="5930" y="4022"/>
                  <a:pt x="8044" y="6497"/>
                </a:cubicBezTo>
                <a:cubicBezTo>
                  <a:pt x="10158" y="8972"/>
                  <a:pt x="11241" y="11705"/>
                  <a:pt x="12685" y="14850"/>
                </a:cubicBezTo>
                <a:cubicBezTo>
                  <a:pt x="14129" y="17996"/>
                  <a:pt x="16037" y="23617"/>
                  <a:pt x="16707" y="25370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106" name="Google Shape;1106;p93"/>
          <p:cNvSpPr/>
          <p:nvPr/>
        </p:nvSpPr>
        <p:spPr>
          <a:xfrm>
            <a:off x="3519225" y="2529200"/>
            <a:ext cx="278451" cy="835341"/>
          </a:xfrm>
          <a:custGeom>
            <a:rect b="b" l="l" r="r" t="t"/>
            <a:pathLst>
              <a:path extrusionOk="0" h="29701" w="9591">
                <a:moveTo>
                  <a:pt x="0" y="0"/>
                </a:moveTo>
                <a:cubicBezTo>
                  <a:pt x="1031" y="2372"/>
                  <a:pt x="4590" y="9282"/>
                  <a:pt x="6188" y="14232"/>
                </a:cubicBezTo>
                <a:cubicBezTo>
                  <a:pt x="7787" y="19182"/>
                  <a:pt x="9024" y="27123"/>
                  <a:pt x="9591" y="29701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107" name="Google Shape;1107;p93"/>
          <p:cNvSpPr/>
          <p:nvPr/>
        </p:nvSpPr>
        <p:spPr>
          <a:xfrm>
            <a:off x="1690769" y="1446206"/>
            <a:ext cx="5729725" cy="2539125"/>
          </a:xfrm>
          <a:custGeom>
            <a:rect b="b" l="l" r="r" t="t"/>
            <a:pathLst>
              <a:path extrusionOk="0" h="101565" w="229189">
                <a:moveTo>
                  <a:pt x="11571" y="98700"/>
                </a:moveTo>
                <a:cubicBezTo>
                  <a:pt x="7962" y="97153"/>
                  <a:pt x="7188" y="94524"/>
                  <a:pt x="5693" y="91894"/>
                </a:cubicBezTo>
                <a:cubicBezTo>
                  <a:pt x="4198" y="89264"/>
                  <a:pt x="3527" y="86943"/>
                  <a:pt x="2599" y="82921"/>
                </a:cubicBezTo>
                <a:cubicBezTo>
                  <a:pt x="1671" y="78899"/>
                  <a:pt x="-546" y="71990"/>
                  <a:pt x="124" y="67762"/>
                </a:cubicBezTo>
                <a:cubicBezTo>
                  <a:pt x="794" y="63534"/>
                  <a:pt x="640" y="61316"/>
                  <a:pt x="6621" y="57552"/>
                </a:cubicBezTo>
                <a:cubicBezTo>
                  <a:pt x="12602" y="53788"/>
                  <a:pt x="29103" y="50024"/>
                  <a:pt x="36012" y="45177"/>
                </a:cubicBezTo>
                <a:cubicBezTo>
                  <a:pt x="42922" y="40330"/>
                  <a:pt x="46015" y="33369"/>
                  <a:pt x="48078" y="28470"/>
                </a:cubicBezTo>
                <a:cubicBezTo>
                  <a:pt x="50141" y="23571"/>
                  <a:pt x="47976" y="19137"/>
                  <a:pt x="48388" y="15785"/>
                </a:cubicBezTo>
                <a:cubicBezTo>
                  <a:pt x="48801" y="12433"/>
                  <a:pt x="48181" y="9752"/>
                  <a:pt x="50553" y="8360"/>
                </a:cubicBezTo>
                <a:cubicBezTo>
                  <a:pt x="52925" y="6968"/>
                  <a:pt x="58545" y="5215"/>
                  <a:pt x="62619" y="7432"/>
                </a:cubicBezTo>
                <a:cubicBezTo>
                  <a:pt x="66693" y="9649"/>
                  <a:pt x="69375" y="19498"/>
                  <a:pt x="74995" y="21664"/>
                </a:cubicBezTo>
                <a:cubicBezTo>
                  <a:pt x="80616" y="23830"/>
                  <a:pt x="89897" y="20684"/>
                  <a:pt x="96342" y="20426"/>
                </a:cubicBezTo>
                <a:cubicBezTo>
                  <a:pt x="102788" y="20168"/>
                  <a:pt x="105573" y="19498"/>
                  <a:pt x="113668" y="20117"/>
                </a:cubicBezTo>
                <a:cubicBezTo>
                  <a:pt x="121764" y="20736"/>
                  <a:pt x="136871" y="23624"/>
                  <a:pt x="144915" y="24139"/>
                </a:cubicBezTo>
                <a:cubicBezTo>
                  <a:pt x="152959" y="24655"/>
                  <a:pt x="157085" y="25685"/>
                  <a:pt x="161932" y="23210"/>
                </a:cubicBezTo>
                <a:cubicBezTo>
                  <a:pt x="166779" y="20735"/>
                  <a:pt x="169769" y="13155"/>
                  <a:pt x="173997" y="9288"/>
                </a:cubicBezTo>
                <a:cubicBezTo>
                  <a:pt x="178225" y="5421"/>
                  <a:pt x="180752" y="213"/>
                  <a:pt x="187301" y="7"/>
                </a:cubicBezTo>
                <a:cubicBezTo>
                  <a:pt x="193850" y="-199"/>
                  <a:pt x="207205" y="4339"/>
                  <a:pt x="213289" y="8051"/>
                </a:cubicBezTo>
                <a:cubicBezTo>
                  <a:pt x="219374" y="11764"/>
                  <a:pt x="221539" y="16713"/>
                  <a:pt x="223808" y="22282"/>
                </a:cubicBezTo>
                <a:cubicBezTo>
                  <a:pt x="226077" y="27851"/>
                  <a:pt x="232626" y="34194"/>
                  <a:pt x="226902" y="41464"/>
                </a:cubicBezTo>
                <a:cubicBezTo>
                  <a:pt x="221179" y="48735"/>
                  <a:pt x="202100" y="60336"/>
                  <a:pt x="189467" y="65905"/>
                </a:cubicBezTo>
                <a:cubicBezTo>
                  <a:pt x="176834" y="71474"/>
                  <a:pt x="164304" y="73486"/>
                  <a:pt x="151103" y="74878"/>
                </a:cubicBezTo>
                <a:cubicBezTo>
                  <a:pt x="137903" y="76270"/>
                  <a:pt x="118824" y="72454"/>
                  <a:pt x="110264" y="74259"/>
                </a:cubicBezTo>
                <a:cubicBezTo>
                  <a:pt x="101704" y="76064"/>
                  <a:pt x="103922" y="81839"/>
                  <a:pt x="99745" y="85706"/>
                </a:cubicBezTo>
                <a:cubicBezTo>
                  <a:pt x="95568" y="89573"/>
                  <a:pt x="92835" y="94884"/>
                  <a:pt x="85204" y="97462"/>
                </a:cubicBezTo>
                <a:cubicBezTo>
                  <a:pt x="77573" y="100040"/>
                  <a:pt x="63599" y="100556"/>
                  <a:pt x="53957" y="101175"/>
                </a:cubicBezTo>
                <a:cubicBezTo>
                  <a:pt x="44315" y="101794"/>
                  <a:pt x="34414" y="101588"/>
                  <a:pt x="27350" y="101175"/>
                </a:cubicBezTo>
                <a:cubicBezTo>
                  <a:pt x="20286" y="100763"/>
                  <a:pt x="15181" y="100247"/>
                  <a:pt x="11571" y="98700"/>
                </a:cubicBezTo>
                <a:close/>
              </a:path>
            </a:pathLst>
          </a:custGeom>
          <a:solidFill>
            <a:srgbClr val="38761D">
              <a:alpha val="20130"/>
            </a:srgbClr>
          </a:solidFill>
          <a:ln cap="flat" cmpd="sng" w="9525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1108" name="Google Shape;1108;p93"/>
          <p:cNvCxnSpPr/>
          <p:nvPr/>
        </p:nvCxnSpPr>
        <p:spPr>
          <a:xfrm flipH="1" rot="10800000">
            <a:off x="2871925" y="2228450"/>
            <a:ext cx="873900" cy="7968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09" name="Google Shape;1109;p93"/>
          <p:cNvSpPr txBox="1"/>
          <p:nvPr/>
        </p:nvSpPr>
        <p:spPr>
          <a:xfrm>
            <a:off x="4508200" y="1873263"/>
            <a:ext cx="3537900" cy="21240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Storm initiates in warm sector, and will remain in the warm sector. </a:t>
            </a:r>
            <a:r>
              <a:rPr lang="en">
                <a:solidFill>
                  <a:srgbClr val="0000FF"/>
                </a:solidFill>
              </a:rPr>
              <a:t>Initiating from this boundary will maximize residence time in the open warm sector!</a:t>
            </a:r>
            <a:r>
              <a:rPr lang="en"/>
              <a:t>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Given the weak forcing for ascent with the boundary (confluence axis/surface trough) </a:t>
            </a:r>
            <a:r>
              <a:rPr lang="en">
                <a:solidFill>
                  <a:srgbClr val="0000FF"/>
                </a:solidFill>
              </a:rPr>
              <a:t>what are the implications for storm longevity and intensity?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110" name="Google Shape;1110;p93"/>
          <p:cNvSpPr/>
          <p:nvPr/>
        </p:nvSpPr>
        <p:spPr>
          <a:xfrm>
            <a:off x="2593375" y="2948150"/>
            <a:ext cx="355860" cy="255204"/>
          </a:xfrm>
          <a:prstGeom prst="cloud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4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5" name="Google Shape;1115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0"/>
            <a:ext cx="81568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6" name="Google Shape;1116;p94"/>
          <p:cNvSpPr/>
          <p:nvPr/>
        </p:nvSpPr>
        <p:spPr>
          <a:xfrm rot="10800000">
            <a:off x="3107963" y="2471738"/>
            <a:ext cx="232800" cy="255300"/>
          </a:xfrm>
          <a:prstGeom prst="triangle">
            <a:avLst>
              <a:gd fmla="val 50000" name="adj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7" name="Google Shape;1117;p94"/>
          <p:cNvSpPr/>
          <p:nvPr/>
        </p:nvSpPr>
        <p:spPr>
          <a:xfrm>
            <a:off x="595575" y="1562375"/>
            <a:ext cx="1794400" cy="3465100"/>
          </a:xfrm>
          <a:custGeom>
            <a:rect b="b" l="l" r="r" t="t"/>
            <a:pathLst>
              <a:path extrusionOk="0" h="138604" w="71776">
                <a:moveTo>
                  <a:pt x="0" y="0"/>
                </a:moveTo>
                <a:cubicBezTo>
                  <a:pt x="4486" y="3919"/>
                  <a:pt x="20625" y="15728"/>
                  <a:pt x="26916" y="23514"/>
                </a:cubicBezTo>
                <a:cubicBezTo>
                  <a:pt x="33207" y="31300"/>
                  <a:pt x="35114" y="38983"/>
                  <a:pt x="37744" y="46717"/>
                </a:cubicBezTo>
                <a:cubicBezTo>
                  <a:pt x="40374" y="54452"/>
                  <a:pt x="41044" y="63321"/>
                  <a:pt x="42694" y="69921"/>
                </a:cubicBezTo>
                <a:cubicBezTo>
                  <a:pt x="44344" y="76521"/>
                  <a:pt x="44551" y="81007"/>
                  <a:pt x="47645" y="86318"/>
                </a:cubicBezTo>
                <a:cubicBezTo>
                  <a:pt x="50739" y="91629"/>
                  <a:pt x="57493" y="95446"/>
                  <a:pt x="61257" y="101788"/>
                </a:cubicBezTo>
                <a:cubicBezTo>
                  <a:pt x="65021" y="108131"/>
                  <a:pt x="68477" y="118237"/>
                  <a:pt x="70230" y="124373"/>
                </a:cubicBezTo>
                <a:cubicBezTo>
                  <a:pt x="71983" y="130509"/>
                  <a:pt x="71518" y="136232"/>
                  <a:pt x="71776" y="138604"/>
                </a:cubicBezTo>
              </a:path>
            </a:pathLst>
          </a:custGeom>
          <a:noFill/>
          <a:ln cap="flat" cmpd="sng" w="28575">
            <a:solidFill>
              <a:srgbClr val="783F04"/>
            </a:solidFill>
            <a:prstDash val="lgDash"/>
            <a:round/>
            <a:headEnd len="med" w="med" type="none"/>
            <a:tailEnd len="med" w="med" type="none"/>
          </a:ln>
        </p:spPr>
      </p:sp>
      <p:sp>
        <p:nvSpPr>
          <p:cNvPr id="1118" name="Google Shape;1118;p94"/>
          <p:cNvSpPr/>
          <p:nvPr/>
        </p:nvSpPr>
        <p:spPr>
          <a:xfrm>
            <a:off x="1786700" y="1693875"/>
            <a:ext cx="1068925" cy="1144725"/>
          </a:xfrm>
          <a:custGeom>
            <a:rect b="b" l="l" r="r" t="t"/>
            <a:pathLst>
              <a:path extrusionOk="0" h="45789" w="42757">
                <a:moveTo>
                  <a:pt x="40529" y="0"/>
                </a:moveTo>
                <a:cubicBezTo>
                  <a:pt x="40838" y="2527"/>
                  <a:pt x="43777" y="10158"/>
                  <a:pt x="42385" y="15160"/>
                </a:cubicBezTo>
                <a:cubicBezTo>
                  <a:pt x="40993" y="20162"/>
                  <a:pt x="36403" y="25988"/>
                  <a:pt x="32175" y="30010"/>
                </a:cubicBezTo>
                <a:cubicBezTo>
                  <a:pt x="27947" y="34032"/>
                  <a:pt x="22379" y="36662"/>
                  <a:pt x="17016" y="39292"/>
                </a:cubicBezTo>
                <a:cubicBezTo>
                  <a:pt x="11654" y="41922"/>
                  <a:pt x="2836" y="44706"/>
                  <a:pt x="0" y="45789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119" name="Google Shape;1119;p94"/>
          <p:cNvSpPr/>
          <p:nvPr/>
        </p:nvSpPr>
        <p:spPr>
          <a:xfrm>
            <a:off x="2867025" y="247500"/>
            <a:ext cx="4411225" cy="1786500"/>
          </a:xfrm>
          <a:custGeom>
            <a:rect b="b" l="l" r="r" t="t"/>
            <a:pathLst>
              <a:path extrusionOk="0" h="71460" w="176449">
                <a:moveTo>
                  <a:pt x="0" y="47631"/>
                </a:moveTo>
                <a:cubicBezTo>
                  <a:pt x="2543" y="48407"/>
                  <a:pt x="10293" y="48829"/>
                  <a:pt x="15260" y="52286"/>
                </a:cubicBezTo>
                <a:cubicBezTo>
                  <a:pt x="20227" y="55743"/>
                  <a:pt x="22892" y="66208"/>
                  <a:pt x="29801" y="68374"/>
                </a:cubicBezTo>
                <a:cubicBezTo>
                  <a:pt x="36711" y="70540"/>
                  <a:pt x="47642" y="65280"/>
                  <a:pt x="56717" y="65280"/>
                </a:cubicBezTo>
                <a:cubicBezTo>
                  <a:pt x="65792" y="65280"/>
                  <a:pt x="75436" y="67394"/>
                  <a:pt x="84253" y="68374"/>
                </a:cubicBezTo>
                <a:cubicBezTo>
                  <a:pt x="93071" y="69354"/>
                  <a:pt x="103503" y="72424"/>
                  <a:pt x="109622" y="71158"/>
                </a:cubicBezTo>
                <a:cubicBezTo>
                  <a:pt x="115741" y="69892"/>
                  <a:pt x="117680" y="64284"/>
                  <a:pt x="120968" y="60776"/>
                </a:cubicBezTo>
                <a:cubicBezTo>
                  <a:pt x="124256" y="57268"/>
                  <a:pt x="125157" y="54153"/>
                  <a:pt x="129350" y="50108"/>
                </a:cubicBezTo>
                <a:cubicBezTo>
                  <a:pt x="133544" y="46063"/>
                  <a:pt x="141167" y="40064"/>
                  <a:pt x="146129" y="36508"/>
                </a:cubicBezTo>
                <a:cubicBezTo>
                  <a:pt x="151091" y="32952"/>
                  <a:pt x="155153" y="32589"/>
                  <a:pt x="159123" y="28773"/>
                </a:cubicBezTo>
                <a:cubicBezTo>
                  <a:pt x="163094" y="24957"/>
                  <a:pt x="167064" y="18409"/>
                  <a:pt x="169952" y="13613"/>
                </a:cubicBezTo>
                <a:cubicBezTo>
                  <a:pt x="172840" y="8818"/>
                  <a:pt x="175366" y="2269"/>
                  <a:pt x="176449" y="0"/>
                </a:cubicBezTo>
              </a:path>
            </a:pathLst>
          </a:custGeom>
          <a:noFill/>
          <a:ln cap="flat" cmpd="sng" w="7620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20" name="Google Shape;1120;p94"/>
          <p:cNvSpPr/>
          <p:nvPr/>
        </p:nvSpPr>
        <p:spPr>
          <a:xfrm>
            <a:off x="2250775" y="2157950"/>
            <a:ext cx="726675" cy="1554650"/>
          </a:xfrm>
          <a:custGeom>
            <a:rect b="b" l="l" r="r" t="t"/>
            <a:pathLst>
              <a:path extrusionOk="0" h="62186" w="29067">
                <a:moveTo>
                  <a:pt x="28463" y="0"/>
                </a:moveTo>
                <a:cubicBezTo>
                  <a:pt x="28463" y="2063"/>
                  <a:pt x="29752" y="6909"/>
                  <a:pt x="28463" y="12375"/>
                </a:cubicBezTo>
                <a:cubicBezTo>
                  <a:pt x="27174" y="17841"/>
                  <a:pt x="23925" y="26401"/>
                  <a:pt x="20728" y="32795"/>
                </a:cubicBezTo>
                <a:cubicBezTo>
                  <a:pt x="17531" y="39189"/>
                  <a:pt x="12736" y="45841"/>
                  <a:pt x="9281" y="50739"/>
                </a:cubicBezTo>
                <a:cubicBezTo>
                  <a:pt x="5826" y="55638"/>
                  <a:pt x="1547" y="60278"/>
                  <a:pt x="0" y="62186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lgDash"/>
            <a:round/>
            <a:headEnd len="med" w="med" type="none"/>
            <a:tailEnd len="med" w="med" type="none"/>
          </a:ln>
        </p:spPr>
      </p:sp>
      <p:sp>
        <p:nvSpPr>
          <p:cNvPr id="1121" name="Google Shape;1121;p94"/>
          <p:cNvSpPr/>
          <p:nvPr/>
        </p:nvSpPr>
        <p:spPr>
          <a:xfrm>
            <a:off x="847725" y="3113794"/>
            <a:ext cx="6763025" cy="1939225"/>
          </a:xfrm>
          <a:custGeom>
            <a:rect b="b" l="l" r="r" t="t"/>
            <a:pathLst>
              <a:path extrusionOk="0" h="77569" w="270521">
                <a:moveTo>
                  <a:pt x="0" y="57757"/>
                </a:moveTo>
                <a:cubicBezTo>
                  <a:pt x="3143" y="53884"/>
                  <a:pt x="14796" y="40739"/>
                  <a:pt x="18860" y="34516"/>
                </a:cubicBezTo>
                <a:cubicBezTo>
                  <a:pt x="22924" y="28293"/>
                  <a:pt x="21527" y="25975"/>
                  <a:pt x="24384" y="20419"/>
                </a:cubicBezTo>
                <a:cubicBezTo>
                  <a:pt x="27242" y="14863"/>
                  <a:pt x="31465" y="4131"/>
                  <a:pt x="36005" y="1178"/>
                </a:cubicBezTo>
                <a:cubicBezTo>
                  <a:pt x="40545" y="-1775"/>
                  <a:pt x="47530" y="1623"/>
                  <a:pt x="51626" y="2702"/>
                </a:cubicBezTo>
                <a:cubicBezTo>
                  <a:pt x="55722" y="3782"/>
                  <a:pt x="56325" y="7306"/>
                  <a:pt x="60579" y="7655"/>
                </a:cubicBezTo>
                <a:cubicBezTo>
                  <a:pt x="64834" y="8004"/>
                  <a:pt x="71914" y="5433"/>
                  <a:pt x="77153" y="4798"/>
                </a:cubicBezTo>
                <a:cubicBezTo>
                  <a:pt x="82392" y="4163"/>
                  <a:pt x="88266" y="2766"/>
                  <a:pt x="92012" y="3845"/>
                </a:cubicBezTo>
                <a:cubicBezTo>
                  <a:pt x="95759" y="4925"/>
                  <a:pt x="97441" y="7941"/>
                  <a:pt x="99632" y="11275"/>
                </a:cubicBezTo>
                <a:cubicBezTo>
                  <a:pt x="101823" y="14609"/>
                  <a:pt x="103283" y="19244"/>
                  <a:pt x="105156" y="23848"/>
                </a:cubicBezTo>
                <a:cubicBezTo>
                  <a:pt x="107029" y="28452"/>
                  <a:pt x="107125" y="36008"/>
                  <a:pt x="110871" y="38897"/>
                </a:cubicBezTo>
                <a:cubicBezTo>
                  <a:pt x="114618" y="41786"/>
                  <a:pt x="122174" y="41342"/>
                  <a:pt x="127635" y="41183"/>
                </a:cubicBezTo>
                <a:cubicBezTo>
                  <a:pt x="133096" y="41024"/>
                  <a:pt x="136779" y="38675"/>
                  <a:pt x="143637" y="37945"/>
                </a:cubicBezTo>
                <a:cubicBezTo>
                  <a:pt x="150495" y="37215"/>
                  <a:pt x="158210" y="36675"/>
                  <a:pt x="168783" y="36802"/>
                </a:cubicBezTo>
                <a:cubicBezTo>
                  <a:pt x="179356" y="36929"/>
                  <a:pt x="196565" y="37882"/>
                  <a:pt x="207074" y="38707"/>
                </a:cubicBezTo>
                <a:cubicBezTo>
                  <a:pt x="217583" y="39533"/>
                  <a:pt x="224378" y="40580"/>
                  <a:pt x="231839" y="41755"/>
                </a:cubicBezTo>
                <a:cubicBezTo>
                  <a:pt x="239300" y="42930"/>
                  <a:pt x="246666" y="43564"/>
                  <a:pt x="251841" y="45755"/>
                </a:cubicBezTo>
                <a:cubicBezTo>
                  <a:pt x="257016" y="47946"/>
                  <a:pt x="259874" y="50295"/>
                  <a:pt x="262890" y="54899"/>
                </a:cubicBezTo>
                <a:cubicBezTo>
                  <a:pt x="265906" y="59503"/>
                  <a:pt x="268733" y="69600"/>
                  <a:pt x="269939" y="73378"/>
                </a:cubicBezTo>
                <a:cubicBezTo>
                  <a:pt x="271146" y="77156"/>
                  <a:pt x="270097" y="76871"/>
                  <a:pt x="270129" y="77569"/>
                </a:cubicBezTo>
              </a:path>
            </a:pathLst>
          </a:custGeom>
          <a:noFill/>
          <a:ln cap="flat" cmpd="sng" w="952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22" name="Google Shape;1122;p94"/>
          <p:cNvSpPr/>
          <p:nvPr/>
        </p:nvSpPr>
        <p:spPr>
          <a:xfrm>
            <a:off x="609600" y="1778857"/>
            <a:ext cx="6777050" cy="2502650"/>
          </a:xfrm>
          <a:custGeom>
            <a:rect b="b" l="l" r="r" t="t"/>
            <a:pathLst>
              <a:path extrusionOk="0" h="100106" w="271082">
                <a:moveTo>
                  <a:pt x="0" y="100106"/>
                </a:moveTo>
                <a:cubicBezTo>
                  <a:pt x="2254" y="98392"/>
                  <a:pt x="9621" y="95756"/>
                  <a:pt x="13526" y="89819"/>
                </a:cubicBezTo>
                <a:cubicBezTo>
                  <a:pt x="17431" y="83882"/>
                  <a:pt x="19971" y="69721"/>
                  <a:pt x="23432" y="64482"/>
                </a:cubicBezTo>
                <a:cubicBezTo>
                  <a:pt x="26893" y="59243"/>
                  <a:pt x="30607" y="61625"/>
                  <a:pt x="34290" y="58386"/>
                </a:cubicBezTo>
                <a:cubicBezTo>
                  <a:pt x="37973" y="55148"/>
                  <a:pt x="42355" y="47782"/>
                  <a:pt x="45530" y="45051"/>
                </a:cubicBezTo>
                <a:cubicBezTo>
                  <a:pt x="48705" y="42321"/>
                  <a:pt x="47943" y="44511"/>
                  <a:pt x="53340" y="42003"/>
                </a:cubicBezTo>
                <a:cubicBezTo>
                  <a:pt x="58738" y="39495"/>
                  <a:pt x="71279" y="35114"/>
                  <a:pt x="77915" y="30002"/>
                </a:cubicBezTo>
                <a:cubicBezTo>
                  <a:pt x="84551" y="24890"/>
                  <a:pt x="90107" y="15175"/>
                  <a:pt x="93155" y="11333"/>
                </a:cubicBezTo>
                <a:cubicBezTo>
                  <a:pt x="96203" y="7491"/>
                  <a:pt x="94139" y="6792"/>
                  <a:pt x="96203" y="6951"/>
                </a:cubicBezTo>
                <a:cubicBezTo>
                  <a:pt x="98267" y="7110"/>
                  <a:pt x="102711" y="9840"/>
                  <a:pt x="105537" y="12285"/>
                </a:cubicBezTo>
                <a:cubicBezTo>
                  <a:pt x="108363" y="14730"/>
                  <a:pt x="110236" y="19937"/>
                  <a:pt x="113157" y="21620"/>
                </a:cubicBezTo>
                <a:cubicBezTo>
                  <a:pt x="116078" y="23303"/>
                  <a:pt x="119983" y="23557"/>
                  <a:pt x="123063" y="22382"/>
                </a:cubicBezTo>
                <a:cubicBezTo>
                  <a:pt x="126143" y="21207"/>
                  <a:pt x="127890" y="15555"/>
                  <a:pt x="131636" y="14571"/>
                </a:cubicBezTo>
                <a:cubicBezTo>
                  <a:pt x="135383" y="13587"/>
                  <a:pt x="141319" y="15492"/>
                  <a:pt x="145542" y="16476"/>
                </a:cubicBezTo>
                <a:cubicBezTo>
                  <a:pt x="149765" y="17460"/>
                  <a:pt x="154400" y="18572"/>
                  <a:pt x="156972" y="20477"/>
                </a:cubicBezTo>
                <a:cubicBezTo>
                  <a:pt x="159544" y="22382"/>
                  <a:pt x="157862" y="26065"/>
                  <a:pt x="160973" y="27906"/>
                </a:cubicBezTo>
                <a:cubicBezTo>
                  <a:pt x="164085" y="29748"/>
                  <a:pt x="170942" y="30256"/>
                  <a:pt x="175641" y="31526"/>
                </a:cubicBezTo>
                <a:cubicBezTo>
                  <a:pt x="180340" y="32796"/>
                  <a:pt x="183643" y="33875"/>
                  <a:pt x="189167" y="35526"/>
                </a:cubicBezTo>
                <a:cubicBezTo>
                  <a:pt x="194692" y="37177"/>
                  <a:pt x="202724" y="41115"/>
                  <a:pt x="208788" y="41432"/>
                </a:cubicBezTo>
                <a:cubicBezTo>
                  <a:pt x="214852" y="41750"/>
                  <a:pt x="221266" y="38923"/>
                  <a:pt x="225552" y="37431"/>
                </a:cubicBezTo>
                <a:cubicBezTo>
                  <a:pt x="229838" y="35939"/>
                  <a:pt x="232728" y="34828"/>
                  <a:pt x="234506" y="32478"/>
                </a:cubicBezTo>
                <a:cubicBezTo>
                  <a:pt x="236284" y="30129"/>
                  <a:pt x="235903" y="26763"/>
                  <a:pt x="236220" y="23334"/>
                </a:cubicBezTo>
                <a:cubicBezTo>
                  <a:pt x="236538" y="19905"/>
                  <a:pt x="234982" y="15746"/>
                  <a:pt x="236411" y="11904"/>
                </a:cubicBezTo>
                <a:cubicBezTo>
                  <a:pt x="237840" y="8062"/>
                  <a:pt x="242602" y="1459"/>
                  <a:pt x="244793" y="284"/>
                </a:cubicBezTo>
                <a:cubicBezTo>
                  <a:pt x="246984" y="-891"/>
                  <a:pt x="248190" y="2030"/>
                  <a:pt x="249555" y="4856"/>
                </a:cubicBezTo>
                <a:cubicBezTo>
                  <a:pt x="250920" y="7682"/>
                  <a:pt x="252317" y="13111"/>
                  <a:pt x="252984" y="17238"/>
                </a:cubicBezTo>
                <a:cubicBezTo>
                  <a:pt x="253651" y="21366"/>
                  <a:pt x="252254" y="26700"/>
                  <a:pt x="253556" y="29621"/>
                </a:cubicBezTo>
                <a:cubicBezTo>
                  <a:pt x="254858" y="32542"/>
                  <a:pt x="257874" y="33843"/>
                  <a:pt x="260795" y="34764"/>
                </a:cubicBezTo>
                <a:cubicBezTo>
                  <a:pt x="263716" y="35685"/>
                  <a:pt x="269368" y="35082"/>
                  <a:pt x="271082" y="35145"/>
                </a:cubicBezTo>
              </a:path>
            </a:pathLst>
          </a:cu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23" name="Google Shape;1123;p94"/>
          <p:cNvSpPr txBox="1"/>
          <p:nvPr/>
        </p:nvSpPr>
        <p:spPr>
          <a:xfrm>
            <a:off x="7300925" y="247175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FF"/>
                </a:solidFill>
              </a:rPr>
              <a:t>70 F</a:t>
            </a:r>
            <a:endParaRPr>
              <a:solidFill>
                <a:srgbClr val="FF00FF"/>
              </a:solidFill>
            </a:endParaRPr>
          </a:p>
        </p:txBody>
      </p:sp>
      <p:sp>
        <p:nvSpPr>
          <p:cNvPr id="1124" name="Google Shape;1124;p94"/>
          <p:cNvSpPr txBox="1"/>
          <p:nvPr/>
        </p:nvSpPr>
        <p:spPr>
          <a:xfrm>
            <a:off x="7129475" y="4835813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FF"/>
                </a:solidFill>
              </a:rPr>
              <a:t>75 F</a:t>
            </a:r>
            <a:endParaRPr>
              <a:solidFill>
                <a:srgbClr val="9900FF"/>
              </a:solidFill>
            </a:endParaRPr>
          </a:p>
        </p:txBody>
      </p:sp>
      <p:sp>
        <p:nvSpPr>
          <p:cNvPr id="1125" name="Google Shape;1125;p94"/>
          <p:cNvSpPr/>
          <p:nvPr/>
        </p:nvSpPr>
        <p:spPr>
          <a:xfrm>
            <a:off x="609600" y="990872"/>
            <a:ext cx="6919925" cy="1290750"/>
          </a:xfrm>
          <a:custGeom>
            <a:rect b="b" l="l" r="r" t="t"/>
            <a:pathLst>
              <a:path extrusionOk="0" h="51630" w="276797">
                <a:moveTo>
                  <a:pt x="0" y="40185"/>
                </a:moveTo>
                <a:cubicBezTo>
                  <a:pt x="1746" y="40185"/>
                  <a:pt x="6382" y="39899"/>
                  <a:pt x="10478" y="40185"/>
                </a:cubicBezTo>
                <a:cubicBezTo>
                  <a:pt x="14574" y="40471"/>
                  <a:pt x="20829" y="40534"/>
                  <a:pt x="24575" y="41899"/>
                </a:cubicBezTo>
                <a:cubicBezTo>
                  <a:pt x="28322" y="43264"/>
                  <a:pt x="29147" y="47900"/>
                  <a:pt x="32957" y="48376"/>
                </a:cubicBezTo>
                <a:cubicBezTo>
                  <a:pt x="36767" y="48852"/>
                  <a:pt x="43435" y="44757"/>
                  <a:pt x="47435" y="44757"/>
                </a:cubicBezTo>
                <a:cubicBezTo>
                  <a:pt x="51436" y="44757"/>
                  <a:pt x="53658" y="47233"/>
                  <a:pt x="56960" y="48376"/>
                </a:cubicBezTo>
                <a:cubicBezTo>
                  <a:pt x="60262" y="49519"/>
                  <a:pt x="63247" y="51837"/>
                  <a:pt x="67247" y="51615"/>
                </a:cubicBezTo>
                <a:cubicBezTo>
                  <a:pt x="71248" y="51393"/>
                  <a:pt x="78328" y="49393"/>
                  <a:pt x="80963" y="47043"/>
                </a:cubicBezTo>
                <a:cubicBezTo>
                  <a:pt x="83598" y="44694"/>
                  <a:pt x="83661" y="39328"/>
                  <a:pt x="83058" y="37518"/>
                </a:cubicBezTo>
                <a:cubicBezTo>
                  <a:pt x="82455" y="35708"/>
                  <a:pt x="79883" y="37168"/>
                  <a:pt x="77343" y="36184"/>
                </a:cubicBezTo>
                <a:cubicBezTo>
                  <a:pt x="74803" y="35200"/>
                  <a:pt x="69215" y="33866"/>
                  <a:pt x="67818" y="31612"/>
                </a:cubicBezTo>
                <a:cubicBezTo>
                  <a:pt x="66421" y="29358"/>
                  <a:pt x="66231" y="25294"/>
                  <a:pt x="68961" y="22659"/>
                </a:cubicBezTo>
                <a:cubicBezTo>
                  <a:pt x="71692" y="20024"/>
                  <a:pt x="79121" y="16246"/>
                  <a:pt x="84201" y="15801"/>
                </a:cubicBezTo>
                <a:cubicBezTo>
                  <a:pt x="89281" y="15357"/>
                  <a:pt x="95155" y="17325"/>
                  <a:pt x="99441" y="19992"/>
                </a:cubicBezTo>
                <a:cubicBezTo>
                  <a:pt x="103727" y="22659"/>
                  <a:pt x="107062" y="28501"/>
                  <a:pt x="109919" y="31803"/>
                </a:cubicBezTo>
                <a:cubicBezTo>
                  <a:pt x="112777" y="35105"/>
                  <a:pt x="114427" y="38026"/>
                  <a:pt x="116586" y="39804"/>
                </a:cubicBezTo>
                <a:cubicBezTo>
                  <a:pt x="118745" y="41582"/>
                  <a:pt x="119762" y="42281"/>
                  <a:pt x="122873" y="42471"/>
                </a:cubicBezTo>
                <a:cubicBezTo>
                  <a:pt x="125985" y="42662"/>
                  <a:pt x="131096" y="40757"/>
                  <a:pt x="135255" y="40947"/>
                </a:cubicBezTo>
                <a:cubicBezTo>
                  <a:pt x="139414" y="41138"/>
                  <a:pt x="144272" y="43582"/>
                  <a:pt x="147828" y="43614"/>
                </a:cubicBezTo>
                <a:cubicBezTo>
                  <a:pt x="151384" y="43646"/>
                  <a:pt x="153829" y="41740"/>
                  <a:pt x="156591" y="41137"/>
                </a:cubicBezTo>
                <a:cubicBezTo>
                  <a:pt x="159353" y="40534"/>
                  <a:pt x="161322" y="40185"/>
                  <a:pt x="164402" y="39994"/>
                </a:cubicBezTo>
                <a:cubicBezTo>
                  <a:pt x="167482" y="39804"/>
                  <a:pt x="171800" y="39296"/>
                  <a:pt x="175070" y="39994"/>
                </a:cubicBezTo>
                <a:cubicBezTo>
                  <a:pt x="178340" y="40693"/>
                  <a:pt x="179705" y="44407"/>
                  <a:pt x="184023" y="44185"/>
                </a:cubicBezTo>
                <a:cubicBezTo>
                  <a:pt x="188341" y="43963"/>
                  <a:pt x="196533" y="41582"/>
                  <a:pt x="200978" y="38661"/>
                </a:cubicBezTo>
                <a:cubicBezTo>
                  <a:pt x="205423" y="35740"/>
                  <a:pt x="206597" y="31009"/>
                  <a:pt x="210693" y="26659"/>
                </a:cubicBezTo>
                <a:cubicBezTo>
                  <a:pt x="214789" y="22309"/>
                  <a:pt x="221615" y="16118"/>
                  <a:pt x="225552" y="12562"/>
                </a:cubicBezTo>
                <a:cubicBezTo>
                  <a:pt x="229489" y="9006"/>
                  <a:pt x="230473" y="7165"/>
                  <a:pt x="234315" y="5323"/>
                </a:cubicBezTo>
                <a:cubicBezTo>
                  <a:pt x="238157" y="3482"/>
                  <a:pt x="244349" y="2307"/>
                  <a:pt x="248603" y="1513"/>
                </a:cubicBezTo>
                <a:cubicBezTo>
                  <a:pt x="252858" y="719"/>
                  <a:pt x="257905" y="-836"/>
                  <a:pt x="259842" y="561"/>
                </a:cubicBezTo>
                <a:cubicBezTo>
                  <a:pt x="261779" y="1958"/>
                  <a:pt x="260382" y="7228"/>
                  <a:pt x="260223" y="9895"/>
                </a:cubicBezTo>
                <a:cubicBezTo>
                  <a:pt x="260064" y="12562"/>
                  <a:pt x="258509" y="14309"/>
                  <a:pt x="258890" y="16563"/>
                </a:cubicBezTo>
                <a:cubicBezTo>
                  <a:pt x="259271" y="18817"/>
                  <a:pt x="260445" y="21326"/>
                  <a:pt x="262509" y="23421"/>
                </a:cubicBezTo>
                <a:cubicBezTo>
                  <a:pt x="264573" y="25517"/>
                  <a:pt x="268891" y="27961"/>
                  <a:pt x="271272" y="29136"/>
                </a:cubicBezTo>
                <a:cubicBezTo>
                  <a:pt x="273653" y="30311"/>
                  <a:pt x="275876" y="30247"/>
                  <a:pt x="276797" y="30469"/>
                </a:cubicBezTo>
              </a:path>
            </a:pathLst>
          </a:custGeom>
          <a:noFill/>
          <a:ln cap="flat" cmpd="sng" w="952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26" name="Google Shape;1126;p94"/>
          <p:cNvSpPr txBox="1"/>
          <p:nvPr/>
        </p:nvSpPr>
        <p:spPr>
          <a:xfrm>
            <a:off x="2352675" y="1109675"/>
            <a:ext cx="548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</a:rPr>
              <a:t>L</a:t>
            </a:r>
            <a:endParaRPr b="1" sz="3600">
              <a:solidFill>
                <a:srgbClr val="FF0000"/>
              </a:solidFill>
            </a:endParaRPr>
          </a:p>
        </p:txBody>
      </p:sp>
      <p:sp>
        <p:nvSpPr>
          <p:cNvPr id="1127" name="Google Shape;1127;p94"/>
          <p:cNvSpPr txBox="1"/>
          <p:nvPr/>
        </p:nvSpPr>
        <p:spPr>
          <a:xfrm>
            <a:off x="7453325" y="155735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65 F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1128" name="Google Shape;1128;p94"/>
          <p:cNvSpPr txBox="1"/>
          <p:nvPr/>
        </p:nvSpPr>
        <p:spPr>
          <a:xfrm>
            <a:off x="600075" y="-33325"/>
            <a:ext cx="548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</a:rPr>
              <a:t>L</a:t>
            </a:r>
            <a:endParaRPr b="1" sz="3600">
              <a:solidFill>
                <a:srgbClr val="FF0000"/>
              </a:solidFill>
            </a:endParaRPr>
          </a:p>
        </p:txBody>
      </p:sp>
      <p:sp>
        <p:nvSpPr>
          <p:cNvPr id="1129" name="Google Shape;1129;p94"/>
          <p:cNvSpPr txBox="1"/>
          <p:nvPr/>
        </p:nvSpPr>
        <p:spPr>
          <a:xfrm>
            <a:off x="3584275" y="4198725"/>
            <a:ext cx="3356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Here’s the warm sector!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which boundary is most important?</a:t>
            </a:r>
            <a:endParaRPr/>
          </a:p>
        </p:txBody>
      </p:sp>
      <p:sp>
        <p:nvSpPr>
          <p:cNvPr id="1130" name="Google Shape;1130;p94"/>
          <p:cNvSpPr/>
          <p:nvPr/>
        </p:nvSpPr>
        <p:spPr>
          <a:xfrm>
            <a:off x="4176675" y="2389975"/>
            <a:ext cx="232700" cy="525975"/>
          </a:xfrm>
          <a:custGeom>
            <a:rect b="b" l="l" r="r" t="t"/>
            <a:pathLst>
              <a:path extrusionOk="0" h="21039" w="9308">
                <a:moveTo>
                  <a:pt x="0" y="0"/>
                </a:moveTo>
                <a:cubicBezTo>
                  <a:pt x="1083" y="1031"/>
                  <a:pt x="4950" y="3868"/>
                  <a:pt x="6497" y="6188"/>
                </a:cubicBezTo>
                <a:cubicBezTo>
                  <a:pt x="8044" y="8509"/>
                  <a:pt x="9179" y="11448"/>
                  <a:pt x="9282" y="13923"/>
                </a:cubicBezTo>
                <a:cubicBezTo>
                  <a:pt x="9385" y="16398"/>
                  <a:pt x="7477" y="19853"/>
                  <a:pt x="7116" y="21039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131" name="Google Shape;1131;p94"/>
          <p:cNvSpPr/>
          <p:nvPr/>
        </p:nvSpPr>
        <p:spPr>
          <a:xfrm>
            <a:off x="6040700" y="2397725"/>
            <a:ext cx="119500" cy="665175"/>
          </a:xfrm>
          <a:custGeom>
            <a:rect b="b" l="l" r="r" t="t"/>
            <a:pathLst>
              <a:path extrusionOk="0" h="26607" w="4780">
                <a:moveTo>
                  <a:pt x="0" y="0"/>
                </a:moveTo>
                <a:cubicBezTo>
                  <a:pt x="774" y="1392"/>
                  <a:pt x="4125" y="5311"/>
                  <a:pt x="4641" y="8353"/>
                </a:cubicBezTo>
                <a:cubicBezTo>
                  <a:pt x="5157" y="11395"/>
                  <a:pt x="3764" y="15211"/>
                  <a:pt x="3094" y="18253"/>
                </a:cubicBezTo>
                <a:cubicBezTo>
                  <a:pt x="2424" y="21295"/>
                  <a:pt x="1032" y="25215"/>
                  <a:pt x="619" y="26607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132" name="Google Shape;1132;p94"/>
          <p:cNvSpPr/>
          <p:nvPr/>
        </p:nvSpPr>
        <p:spPr>
          <a:xfrm>
            <a:off x="6241800" y="2018725"/>
            <a:ext cx="417675" cy="634250"/>
          </a:xfrm>
          <a:custGeom>
            <a:rect b="b" l="l" r="r" t="t"/>
            <a:pathLst>
              <a:path extrusionOk="0" h="25370" w="16707">
                <a:moveTo>
                  <a:pt x="0" y="0"/>
                </a:moveTo>
                <a:cubicBezTo>
                  <a:pt x="1341" y="1083"/>
                  <a:pt x="5930" y="4022"/>
                  <a:pt x="8044" y="6497"/>
                </a:cubicBezTo>
                <a:cubicBezTo>
                  <a:pt x="10158" y="8972"/>
                  <a:pt x="11241" y="11705"/>
                  <a:pt x="12685" y="14850"/>
                </a:cubicBezTo>
                <a:cubicBezTo>
                  <a:pt x="14129" y="17996"/>
                  <a:pt x="16037" y="23617"/>
                  <a:pt x="16707" y="25370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133" name="Google Shape;1133;p94"/>
          <p:cNvSpPr/>
          <p:nvPr/>
        </p:nvSpPr>
        <p:spPr>
          <a:xfrm>
            <a:off x="3519225" y="2529200"/>
            <a:ext cx="278451" cy="835341"/>
          </a:xfrm>
          <a:custGeom>
            <a:rect b="b" l="l" r="r" t="t"/>
            <a:pathLst>
              <a:path extrusionOk="0" h="29701" w="9591">
                <a:moveTo>
                  <a:pt x="0" y="0"/>
                </a:moveTo>
                <a:cubicBezTo>
                  <a:pt x="1031" y="2372"/>
                  <a:pt x="4590" y="9282"/>
                  <a:pt x="6188" y="14232"/>
                </a:cubicBezTo>
                <a:cubicBezTo>
                  <a:pt x="7787" y="19182"/>
                  <a:pt x="9024" y="27123"/>
                  <a:pt x="9591" y="29701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134" name="Google Shape;1134;p94"/>
          <p:cNvSpPr/>
          <p:nvPr/>
        </p:nvSpPr>
        <p:spPr>
          <a:xfrm>
            <a:off x="1690769" y="1446206"/>
            <a:ext cx="5729725" cy="2539125"/>
          </a:xfrm>
          <a:custGeom>
            <a:rect b="b" l="l" r="r" t="t"/>
            <a:pathLst>
              <a:path extrusionOk="0" h="101565" w="229189">
                <a:moveTo>
                  <a:pt x="11571" y="98700"/>
                </a:moveTo>
                <a:cubicBezTo>
                  <a:pt x="7962" y="97153"/>
                  <a:pt x="7188" y="94524"/>
                  <a:pt x="5693" y="91894"/>
                </a:cubicBezTo>
                <a:cubicBezTo>
                  <a:pt x="4198" y="89264"/>
                  <a:pt x="3527" y="86943"/>
                  <a:pt x="2599" y="82921"/>
                </a:cubicBezTo>
                <a:cubicBezTo>
                  <a:pt x="1671" y="78899"/>
                  <a:pt x="-546" y="71990"/>
                  <a:pt x="124" y="67762"/>
                </a:cubicBezTo>
                <a:cubicBezTo>
                  <a:pt x="794" y="63534"/>
                  <a:pt x="640" y="61316"/>
                  <a:pt x="6621" y="57552"/>
                </a:cubicBezTo>
                <a:cubicBezTo>
                  <a:pt x="12602" y="53788"/>
                  <a:pt x="29103" y="50024"/>
                  <a:pt x="36012" y="45177"/>
                </a:cubicBezTo>
                <a:cubicBezTo>
                  <a:pt x="42922" y="40330"/>
                  <a:pt x="46015" y="33369"/>
                  <a:pt x="48078" y="28470"/>
                </a:cubicBezTo>
                <a:cubicBezTo>
                  <a:pt x="50141" y="23571"/>
                  <a:pt x="47976" y="19137"/>
                  <a:pt x="48388" y="15785"/>
                </a:cubicBezTo>
                <a:cubicBezTo>
                  <a:pt x="48801" y="12433"/>
                  <a:pt x="48181" y="9752"/>
                  <a:pt x="50553" y="8360"/>
                </a:cubicBezTo>
                <a:cubicBezTo>
                  <a:pt x="52925" y="6968"/>
                  <a:pt x="58545" y="5215"/>
                  <a:pt x="62619" y="7432"/>
                </a:cubicBezTo>
                <a:cubicBezTo>
                  <a:pt x="66693" y="9649"/>
                  <a:pt x="69375" y="19498"/>
                  <a:pt x="74995" y="21664"/>
                </a:cubicBezTo>
                <a:cubicBezTo>
                  <a:pt x="80616" y="23830"/>
                  <a:pt x="89897" y="20684"/>
                  <a:pt x="96342" y="20426"/>
                </a:cubicBezTo>
                <a:cubicBezTo>
                  <a:pt x="102788" y="20168"/>
                  <a:pt x="105573" y="19498"/>
                  <a:pt x="113668" y="20117"/>
                </a:cubicBezTo>
                <a:cubicBezTo>
                  <a:pt x="121764" y="20736"/>
                  <a:pt x="136871" y="23624"/>
                  <a:pt x="144915" y="24139"/>
                </a:cubicBezTo>
                <a:cubicBezTo>
                  <a:pt x="152959" y="24655"/>
                  <a:pt x="157085" y="25685"/>
                  <a:pt x="161932" y="23210"/>
                </a:cubicBezTo>
                <a:cubicBezTo>
                  <a:pt x="166779" y="20735"/>
                  <a:pt x="169769" y="13155"/>
                  <a:pt x="173997" y="9288"/>
                </a:cubicBezTo>
                <a:cubicBezTo>
                  <a:pt x="178225" y="5421"/>
                  <a:pt x="180752" y="213"/>
                  <a:pt x="187301" y="7"/>
                </a:cubicBezTo>
                <a:cubicBezTo>
                  <a:pt x="193850" y="-199"/>
                  <a:pt x="207205" y="4339"/>
                  <a:pt x="213289" y="8051"/>
                </a:cubicBezTo>
                <a:cubicBezTo>
                  <a:pt x="219374" y="11764"/>
                  <a:pt x="221539" y="16713"/>
                  <a:pt x="223808" y="22282"/>
                </a:cubicBezTo>
                <a:cubicBezTo>
                  <a:pt x="226077" y="27851"/>
                  <a:pt x="232626" y="34194"/>
                  <a:pt x="226902" y="41464"/>
                </a:cubicBezTo>
                <a:cubicBezTo>
                  <a:pt x="221179" y="48735"/>
                  <a:pt x="202100" y="60336"/>
                  <a:pt x="189467" y="65905"/>
                </a:cubicBezTo>
                <a:cubicBezTo>
                  <a:pt x="176834" y="71474"/>
                  <a:pt x="164304" y="73486"/>
                  <a:pt x="151103" y="74878"/>
                </a:cubicBezTo>
                <a:cubicBezTo>
                  <a:pt x="137903" y="76270"/>
                  <a:pt x="118824" y="72454"/>
                  <a:pt x="110264" y="74259"/>
                </a:cubicBezTo>
                <a:cubicBezTo>
                  <a:pt x="101704" y="76064"/>
                  <a:pt x="103922" y="81839"/>
                  <a:pt x="99745" y="85706"/>
                </a:cubicBezTo>
                <a:cubicBezTo>
                  <a:pt x="95568" y="89573"/>
                  <a:pt x="92835" y="94884"/>
                  <a:pt x="85204" y="97462"/>
                </a:cubicBezTo>
                <a:cubicBezTo>
                  <a:pt x="77573" y="100040"/>
                  <a:pt x="63599" y="100556"/>
                  <a:pt x="53957" y="101175"/>
                </a:cubicBezTo>
                <a:cubicBezTo>
                  <a:pt x="44315" y="101794"/>
                  <a:pt x="34414" y="101588"/>
                  <a:pt x="27350" y="101175"/>
                </a:cubicBezTo>
                <a:cubicBezTo>
                  <a:pt x="20286" y="100763"/>
                  <a:pt x="15181" y="100247"/>
                  <a:pt x="11571" y="98700"/>
                </a:cubicBezTo>
                <a:close/>
              </a:path>
            </a:pathLst>
          </a:custGeom>
          <a:solidFill>
            <a:srgbClr val="38761D">
              <a:alpha val="20130"/>
            </a:srgbClr>
          </a:solidFill>
          <a:ln cap="flat" cmpd="sng" w="9525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35" name="Google Shape;1135;p94"/>
          <p:cNvSpPr txBox="1"/>
          <p:nvPr/>
        </p:nvSpPr>
        <p:spPr>
          <a:xfrm>
            <a:off x="4027963" y="2627475"/>
            <a:ext cx="3095400" cy="6156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04/12/2020 18 UTC sfc obs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Multiple EF-3+ tornadoes hours later</a:t>
            </a:r>
            <a:endParaRPr>
              <a:solidFill>
                <a:srgbClr val="0000FF"/>
              </a:solidFill>
            </a:endParaRPr>
          </a:p>
        </p:txBody>
      </p:sp>
      <p:cxnSp>
        <p:nvCxnSpPr>
          <p:cNvPr id="1136" name="Google Shape;1136;p94"/>
          <p:cNvCxnSpPr>
            <a:endCxn id="1137" idx="0"/>
          </p:cNvCxnSpPr>
          <p:nvPr/>
        </p:nvCxnSpPr>
        <p:spPr>
          <a:xfrm flipH="1" rot="10800000">
            <a:off x="3519313" y="2212850"/>
            <a:ext cx="478800" cy="475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8" name="Google Shape;1138;p94"/>
          <p:cNvCxnSpPr/>
          <p:nvPr/>
        </p:nvCxnSpPr>
        <p:spPr>
          <a:xfrm flipH="1" rot="10800000">
            <a:off x="3327325" y="2688350"/>
            <a:ext cx="140700" cy="100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9" name="Google Shape;1139;p94"/>
          <p:cNvCxnSpPr/>
          <p:nvPr/>
        </p:nvCxnSpPr>
        <p:spPr>
          <a:xfrm flipH="1" rot="10800000">
            <a:off x="3231188" y="2165750"/>
            <a:ext cx="651600" cy="561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40" name="Google Shape;1140;p94"/>
          <p:cNvSpPr/>
          <p:nvPr/>
        </p:nvSpPr>
        <p:spPr>
          <a:xfrm rot="10800000">
            <a:off x="3404688" y="2433050"/>
            <a:ext cx="232800" cy="255300"/>
          </a:xfrm>
          <a:prstGeom prst="triangle">
            <a:avLst>
              <a:gd fmla="val 50000" name="adj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1" name="Google Shape;1141;p94"/>
          <p:cNvSpPr/>
          <p:nvPr/>
        </p:nvSpPr>
        <p:spPr>
          <a:xfrm rot="10800000">
            <a:off x="3221263" y="2553888"/>
            <a:ext cx="232800" cy="255300"/>
          </a:xfrm>
          <a:prstGeom prst="triangle">
            <a:avLst>
              <a:gd fmla="val 50000" name="adj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42" name="Google Shape;1142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8195" y="3426624"/>
            <a:ext cx="2614968" cy="15872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" name="Google Shape;1147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0"/>
            <a:ext cx="81568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8" name="Google Shape;1148;p95"/>
          <p:cNvSpPr/>
          <p:nvPr/>
        </p:nvSpPr>
        <p:spPr>
          <a:xfrm>
            <a:off x="595575" y="1562375"/>
            <a:ext cx="1794400" cy="3465100"/>
          </a:xfrm>
          <a:custGeom>
            <a:rect b="b" l="l" r="r" t="t"/>
            <a:pathLst>
              <a:path extrusionOk="0" h="138604" w="71776">
                <a:moveTo>
                  <a:pt x="0" y="0"/>
                </a:moveTo>
                <a:cubicBezTo>
                  <a:pt x="4486" y="3919"/>
                  <a:pt x="20625" y="15728"/>
                  <a:pt x="26916" y="23514"/>
                </a:cubicBezTo>
                <a:cubicBezTo>
                  <a:pt x="33207" y="31300"/>
                  <a:pt x="35114" y="38983"/>
                  <a:pt x="37744" y="46717"/>
                </a:cubicBezTo>
                <a:cubicBezTo>
                  <a:pt x="40374" y="54452"/>
                  <a:pt x="41044" y="63321"/>
                  <a:pt x="42694" y="69921"/>
                </a:cubicBezTo>
                <a:cubicBezTo>
                  <a:pt x="44344" y="76521"/>
                  <a:pt x="44551" y="81007"/>
                  <a:pt x="47645" y="86318"/>
                </a:cubicBezTo>
                <a:cubicBezTo>
                  <a:pt x="50739" y="91629"/>
                  <a:pt x="57493" y="95446"/>
                  <a:pt x="61257" y="101788"/>
                </a:cubicBezTo>
                <a:cubicBezTo>
                  <a:pt x="65021" y="108131"/>
                  <a:pt x="68477" y="118237"/>
                  <a:pt x="70230" y="124373"/>
                </a:cubicBezTo>
                <a:cubicBezTo>
                  <a:pt x="71983" y="130509"/>
                  <a:pt x="71518" y="136232"/>
                  <a:pt x="71776" y="138604"/>
                </a:cubicBezTo>
              </a:path>
            </a:pathLst>
          </a:custGeom>
          <a:noFill/>
          <a:ln cap="flat" cmpd="sng" w="28575">
            <a:solidFill>
              <a:srgbClr val="783F04"/>
            </a:solidFill>
            <a:prstDash val="lgDash"/>
            <a:round/>
            <a:headEnd len="med" w="med" type="none"/>
            <a:tailEnd len="med" w="med" type="none"/>
          </a:ln>
        </p:spPr>
      </p:sp>
      <p:sp>
        <p:nvSpPr>
          <p:cNvPr id="1149" name="Google Shape;1149;p95"/>
          <p:cNvSpPr/>
          <p:nvPr/>
        </p:nvSpPr>
        <p:spPr>
          <a:xfrm>
            <a:off x="1786700" y="1693875"/>
            <a:ext cx="1068925" cy="1144725"/>
          </a:xfrm>
          <a:custGeom>
            <a:rect b="b" l="l" r="r" t="t"/>
            <a:pathLst>
              <a:path extrusionOk="0" h="45789" w="42757">
                <a:moveTo>
                  <a:pt x="40529" y="0"/>
                </a:moveTo>
                <a:cubicBezTo>
                  <a:pt x="40838" y="2527"/>
                  <a:pt x="43777" y="10158"/>
                  <a:pt x="42385" y="15160"/>
                </a:cubicBezTo>
                <a:cubicBezTo>
                  <a:pt x="40993" y="20162"/>
                  <a:pt x="36403" y="25988"/>
                  <a:pt x="32175" y="30010"/>
                </a:cubicBezTo>
                <a:cubicBezTo>
                  <a:pt x="27947" y="34032"/>
                  <a:pt x="22379" y="36662"/>
                  <a:pt x="17016" y="39292"/>
                </a:cubicBezTo>
                <a:cubicBezTo>
                  <a:pt x="11654" y="41922"/>
                  <a:pt x="2836" y="44706"/>
                  <a:pt x="0" y="45789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150" name="Google Shape;1150;p95"/>
          <p:cNvSpPr/>
          <p:nvPr/>
        </p:nvSpPr>
        <p:spPr>
          <a:xfrm>
            <a:off x="2867025" y="247500"/>
            <a:ext cx="4411225" cy="1786500"/>
          </a:xfrm>
          <a:custGeom>
            <a:rect b="b" l="l" r="r" t="t"/>
            <a:pathLst>
              <a:path extrusionOk="0" h="71460" w="176449">
                <a:moveTo>
                  <a:pt x="0" y="47631"/>
                </a:moveTo>
                <a:cubicBezTo>
                  <a:pt x="2543" y="48407"/>
                  <a:pt x="10293" y="48829"/>
                  <a:pt x="15260" y="52286"/>
                </a:cubicBezTo>
                <a:cubicBezTo>
                  <a:pt x="20227" y="55743"/>
                  <a:pt x="22892" y="66208"/>
                  <a:pt x="29801" y="68374"/>
                </a:cubicBezTo>
                <a:cubicBezTo>
                  <a:pt x="36711" y="70540"/>
                  <a:pt x="47642" y="65280"/>
                  <a:pt x="56717" y="65280"/>
                </a:cubicBezTo>
                <a:cubicBezTo>
                  <a:pt x="65792" y="65280"/>
                  <a:pt x="75436" y="67394"/>
                  <a:pt x="84253" y="68374"/>
                </a:cubicBezTo>
                <a:cubicBezTo>
                  <a:pt x="93071" y="69354"/>
                  <a:pt x="103503" y="72424"/>
                  <a:pt x="109622" y="71158"/>
                </a:cubicBezTo>
                <a:cubicBezTo>
                  <a:pt x="115741" y="69892"/>
                  <a:pt x="117680" y="64284"/>
                  <a:pt x="120968" y="60776"/>
                </a:cubicBezTo>
                <a:cubicBezTo>
                  <a:pt x="124256" y="57268"/>
                  <a:pt x="125157" y="54153"/>
                  <a:pt x="129350" y="50108"/>
                </a:cubicBezTo>
                <a:cubicBezTo>
                  <a:pt x="133544" y="46063"/>
                  <a:pt x="141167" y="40064"/>
                  <a:pt x="146129" y="36508"/>
                </a:cubicBezTo>
                <a:cubicBezTo>
                  <a:pt x="151091" y="32952"/>
                  <a:pt x="155153" y="32589"/>
                  <a:pt x="159123" y="28773"/>
                </a:cubicBezTo>
                <a:cubicBezTo>
                  <a:pt x="163094" y="24957"/>
                  <a:pt x="167064" y="18409"/>
                  <a:pt x="169952" y="13613"/>
                </a:cubicBezTo>
                <a:cubicBezTo>
                  <a:pt x="172840" y="8818"/>
                  <a:pt x="175366" y="2269"/>
                  <a:pt x="176449" y="0"/>
                </a:cubicBezTo>
              </a:path>
            </a:pathLst>
          </a:custGeom>
          <a:noFill/>
          <a:ln cap="flat" cmpd="sng" w="7620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51" name="Google Shape;1151;p95"/>
          <p:cNvSpPr/>
          <p:nvPr/>
        </p:nvSpPr>
        <p:spPr>
          <a:xfrm>
            <a:off x="2250775" y="2157950"/>
            <a:ext cx="726675" cy="1554650"/>
          </a:xfrm>
          <a:custGeom>
            <a:rect b="b" l="l" r="r" t="t"/>
            <a:pathLst>
              <a:path extrusionOk="0" h="62186" w="29067">
                <a:moveTo>
                  <a:pt x="28463" y="0"/>
                </a:moveTo>
                <a:cubicBezTo>
                  <a:pt x="28463" y="2063"/>
                  <a:pt x="29752" y="6909"/>
                  <a:pt x="28463" y="12375"/>
                </a:cubicBezTo>
                <a:cubicBezTo>
                  <a:pt x="27174" y="17841"/>
                  <a:pt x="23925" y="26401"/>
                  <a:pt x="20728" y="32795"/>
                </a:cubicBezTo>
                <a:cubicBezTo>
                  <a:pt x="17531" y="39189"/>
                  <a:pt x="12736" y="45841"/>
                  <a:pt x="9281" y="50739"/>
                </a:cubicBezTo>
                <a:cubicBezTo>
                  <a:pt x="5826" y="55638"/>
                  <a:pt x="1547" y="60278"/>
                  <a:pt x="0" y="62186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lgDash"/>
            <a:round/>
            <a:headEnd len="med" w="med" type="none"/>
            <a:tailEnd len="med" w="med" type="none"/>
          </a:ln>
        </p:spPr>
      </p:sp>
      <p:sp>
        <p:nvSpPr>
          <p:cNvPr id="1152" name="Google Shape;1152;p95"/>
          <p:cNvSpPr/>
          <p:nvPr/>
        </p:nvSpPr>
        <p:spPr>
          <a:xfrm>
            <a:off x="847725" y="3113794"/>
            <a:ext cx="6763025" cy="1939225"/>
          </a:xfrm>
          <a:custGeom>
            <a:rect b="b" l="l" r="r" t="t"/>
            <a:pathLst>
              <a:path extrusionOk="0" h="77569" w="270521">
                <a:moveTo>
                  <a:pt x="0" y="57757"/>
                </a:moveTo>
                <a:cubicBezTo>
                  <a:pt x="3143" y="53884"/>
                  <a:pt x="14796" y="40739"/>
                  <a:pt x="18860" y="34516"/>
                </a:cubicBezTo>
                <a:cubicBezTo>
                  <a:pt x="22924" y="28293"/>
                  <a:pt x="21527" y="25975"/>
                  <a:pt x="24384" y="20419"/>
                </a:cubicBezTo>
                <a:cubicBezTo>
                  <a:pt x="27242" y="14863"/>
                  <a:pt x="31465" y="4131"/>
                  <a:pt x="36005" y="1178"/>
                </a:cubicBezTo>
                <a:cubicBezTo>
                  <a:pt x="40545" y="-1775"/>
                  <a:pt x="47530" y="1623"/>
                  <a:pt x="51626" y="2702"/>
                </a:cubicBezTo>
                <a:cubicBezTo>
                  <a:pt x="55722" y="3782"/>
                  <a:pt x="56325" y="7306"/>
                  <a:pt x="60579" y="7655"/>
                </a:cubicBezTo>
                <a:cubicBezTo>
                  <a:pt x="64834" y="8004"/>
                  <a:pt x="71914" y="5433"/>
                  <a:pt x="77153" y="4798"/>
                </a:cubicBezTo>
                <a:cubicBezTo>
                  <a:pt x="82392" y="4163"/>
                  <a:pt x="88266" y="2766"/>
                  <a:pt x="92012" y="3845"/>
                </a:cubicBezTo>
                <a:cubicBezTo>
                  <a:pt x="95759" y="4925"/>
                  <a:pt x="97441" y="7941"/>
                  <a:pt x="99632" y="11275"/>
                </a:cubicBezTo>
                <a:cubicBezTo>
                  <a:pt x="101823" y="14609"/>
                  <a:pt x="103283" y="19244"/>
                  <a:pt x="105156" y="23848"/>
                </a:cubicBezTo>
                <a:cubicBezTo>
                  <a:pt x="107029" y="28452"/>
                  <a:pt x="107125" y="36008"/>
                  <a:pt x="110871" y="38897"/>
                </a:cubicBezTo>
                <a:cubicBezTo>
                  <a:pt x="114618" y="41786"/>
                  <a:pt x="122174" y="41342"/>
                  <a:pt x="127635" y="41183"/>
                </a:cubicBezTo>
                <a:cubicBezTo>
                  <a:pt x="133096" y="41024"/>
                  <a:pt x="136779" y="38675"/>
                  <a:pt x="143637" y="37945"/>
                </a:cubicBezTo>
                <a:cubicBezTo>
                  <a:pt x="150495" y="37215"/>
                  <a:pt x="158210" y="36675"/>
                  <a:pt x="168783" y="36802"/>
                </a:cubicBezTo>
                <a:cubicBezTo>
                  <a:pt x="179356" y="36929"/>
                  <a:pt x="196565" y="37882"/>
                  <a:pt x="207074" y="38707"/>
                </a:cubicBezTo>
                <a:cubicBezTo>
                  <a:pt x="217583" y="39533"/>
                  <a:pt x="224378" y="40580"/>
                  <a:pt x="231839" y="41755"/>
                </a:cubicBezTo>
                <a:cubicBezTo>
                  <a:pt x="239300" y="42930"/>
                  <a:pt x="246666" y="43564"/>
                  <a:pt x="251841" y="45755"/>
                </a:cubicBezTo>
                <a:cubicBezTo>
                  <a:pt x="257016" y="47946"/>
                  <a:pt x="259874" y="50295"/>
                  <a:pt x="262890" y="54899"/>
                </a:cubicBezTo>
                <a:cubicBezTo>
                  <a:pt x="265906" y="59503"/>
                  <a:pt x="268733" y="69600"/>
                  <a:pt x="269939" y="73378"/>
                </a:cubicBezTo>
                <a:cubicBezTo>
                  <a:pt x="271146" y="77156"/>
                  <a:pt x="270097" y="76871"/>
                  <a:pt x="270129" y="77569"/>
                </a:cubicBezTo>
              </a:path>
            </a:pathLst>
          </a:custGeom>
          <a:noFill/>
          <a:ln cap="flat" cmpd="sng" w="952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53" name="Google Shape;1153;p95"/>
          <p:cNvSpPr/>
          <p:nvPr/>
        </p:nvSpPr>
        <p:spPr>
          <a:xfrm>
            <a:off x="609600" y="1778857"/>
            <a:ext cx="6777050" cy="2502650"/>
          </a:xfrm>
          <a:custGeom>
            <a:rect b="b" l="l" r="r" t="t"/>
            <a:pathLst>
              <a:path extrusionOk="0" h="100106" w="271082">
                <a:moveTo>
                  <a:pt x="0" y="100106"/>
                </a:moveTo>
                <a:cubicBezTo>
                  <a:pt x="2254" y="98392"/>
                  <a:pt x="9621" y="95756"/>
                  <a:pt x="13526" y="89819"/>
                </a:cubicBezTo>
                <a:cubicBezTo>
                  <a:pt x="17431" y="83882"/>
                  <a:pt x="19971" y="69721"/>
                  <a:pt x="23432" y="64482"/>
                </a:cubicBezTo>
                <a:cubicBezTo>
                  <a:pt x="26893" y="59243"/>
                  <a:pt x="30607" y="61625"/>
                  <a:pt x="34290" y="58386"/>
                </a:cubicBezTo>
                <a:cubicBezTo>
                  <a:pt x="37973" y="55148"/>
                  <a:pt x="42355" y="47782"/>
                  <a:pt x="45530" y="45051"/>
                </a:cubicBezTo>
                <a:cubicBezTo>
                  <a:pt x="48705" y="42321"/>
                  <a:pt x="47943" y="44511"/>
                  <a:pt x="53340" y="42003"/>
                </a:cubicBezTo>
                <a:cubicBezTo>
                  <a:pt x="58738" y="39495"/>
                  <a:pt x="71279" y="35114"/>
                  <a:pt x="77915" y="30002"/>
                </a:cubicBezTo>
                <a:cubicBezTo>
                  <a:pt x="84551" y="24890"/>
                  <a:pt x="90107" y="15175"/>
                  <a:pt x="93155" y="11333"/>
                </a:cubicBezTo>
                <a:cubicBezTo>
                  <a:pt x="96203" y="7491"/>
                  <a:pt x="94139" y="6792"/>
                  <a:pt x="96203" y="6951"/>
                </a:cubicBezTo>
                <a:cubicBezTo>
                  <a:pt x="98267" y="7110"/>
                  <a:pt x="102711" y="9840"/>
                  <a:pt x="105537" y="12285"/>
                </a:cubicBezTo>
                <a:cubicBezTo>
                  <a:pt x="108363" y="14730"/>
                  <a:pt x="110236" y="19937"/>
                  <a:pt x="113157" y="21620"/>
                </a:cubicBezTo>
                <a:cubicBezTo>
                  <a:pt x="116078" y="23303"/>
                  <a:pt x="119983" y="23557"/>
                  <a:pt x="123063" y="22382"/>
                </a:cubicBezTo>
                <a:cubicBezTo>
                  <a:pt x="126143" y="21207"/>
                  <a:pt x="127890" y="15555"/>
                  <a:pt x="131636" y="14571"/>
                </a:cubicBezTo>
                <a:cubicBezTo>
                  <a:pt x="135383" y="13587"/>
                  <a:pt x="141319" y="15492"/>
                  <a:pt x="145542" y="16476"/>
                </a:cubicBezTo>
                <a:cubicBezTo>
                  <a:pt x="149765" y="17460"/>
                  <a:pt x="154400" y="18572"/>
                  <a:pt x="156972" y="20477"/>
                </a:cubicBezTo>
                <a:cubicBezTo>
                  <a:pt x="159544" y="22382"/>
                  <a:pt x="157862" y="26065"/>
                  <a:pt x="160973" y="27906"/>
                </a:cubicBezTo>
                <a:cubicBezTo>
                  <a:pt x="164085" y="29748"/>
                  <a:pt x="170942" y="30256"/>
                  <a:pt x="175641" y="31526"/>
                </a:cubicBezTo>
                <a:cubicBezTo>
                  <a:pt x="180340" y="32796"/>
                  <a:pt x="183643" y="33875"/>
                  <a:pt x="189167" y="35526"/>
                </a:cubicBezTo>
                <a:cubicBezTo>
                  <a:pt x="194692" y="37177"/>
                  <a:pt x="202724" y="41115"/>
                  <a:pt x="208788" y="41432"/>
                </a:cubicBezTo>
                <a:cubicBezTo>
                  <a:pt x="214852" y="41750"/>
                  <a:pt x="221266" y="38923"/>
                  <a:pt x="225552" y="37431"/>
                </a:cubicBezTo>
                <a:cubicBezTo>
                  <a:pt x="229838" y="35939"/>
                  <a:pt x="232728" y="34828"/>
                  <a:pt x="234506" y="32478"/>
                </a:cubicBezTo>
                <a:cubicBezTo>
                  <a:pt x="236284" y="30129"/>
                  <a:pt x="235903" y="26763"/>
                  <a:pt x="236220" y="23334"/>
                </a:cubicBezTo>
                <a:cubicBezTo>
                  <a:pt x="236538" y="19905"/>
                  <a:pt x="234982" y="15746"/>
                  <a:pt x="236411" y="11904"/>
                </a:cubicBezTo>
                <a:cubicBezTo>
                  <a:pt x="237840" y="8062"/>
                  <a:pt x="242602" y="1459"/>
                  <a:pt x="244793" y="284"/>
                </a:cubicBezTo>
                <a:cubicBezTo>
                  <a:pt x="246984" y="-891"/>
                  <a:pt x="248190" y="2030"/>
                  <a:pt x="249555" y="4856"/>
                </a:cubicBezTo>
                <a:cubicBezTo>
                  <a:pt x="250920" y="7682"/>
                  <a:pt x="252317" y="13111"/>
                  <a:pt x="252984" y="17238"/>
                </a:cubicBezTo>
                <a:cubicBezTo>
                  <a:pt x="253651" y="21366"/>
                  <a:pt x="252254" y="26700"/>
                  <a:pt x="253556" y="29621"/>
                </a:cubicBezTo>
                <a:cubicBezTo>
                  <a:pt x="254858" y="32542"/>
                  <a:pt x="257874" y="33843"/>
                  <a:pt x="260795" y="34764"/>
                </a:cubicBezTo>
                <a:cubicBezTo>
                  <a:pt x="263716" y="35685"/>
                  <a:pt x="269368" y="35082"/>
                  <a:pt x="271082" y="35145"/>
                </a:cubicBezTo>
              </a:path>
            </a:pathLst>
          </a:cu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54" name="Google Shape;1154;p95"/>
          <p:cNvSpPr txBox="1"/>
          <p:nvPr/>
        </p:nvSpPr>
        <p:spPr>
          <a:xfrm>
            <a:off x="7300925" y="247175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FF"/>
                </a:solidFill>
              </a:rPr>
              <a:t>70 F</a:t>
            </a:r>
            <a:endParaRPr>
              <a:solidFill>
                <a:srgbClr val="FF00FF"/>
              </a:solidFill>
            </a:endParaRPr>
          </a:p>
        </p:txBody>
      </p:sp>
      <p:sp>
        <p:nvSpPr>
          <p:cNvPr id="1155" name="Google Shape;1155;p95"/>
          <p:cNvSpPr txBox="1"/>
          <p:nvPr/>
        </p:nvSpPr>
        <p:spPr>
          <a:xfrm>
            <a:off x="7129475" y="4835813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FF"/>
                </a:solidFill>
              </a:rPr>
              <a:t>75 F</a:t>
            </a:r>
            <a:endParaRPr>
              <a:solidFill>
                <a:srgbClr val="9900FF"/>
              </a:solidFill>
            </a:endParaRPr>
          </a:p>
        </p:txBody>
      </p:sp>
      <p:sp>
        <p:nvSpPr>
          <p:cNvPr id="1156" name="Google Shape;1156;p95"/>
          <p:cNvSpPr/>
          <p:nvPr/>
        </p:nvSpPr>
        <p:spPr>
          <a:xfrm>
            <a:off x="609600" y="990872"/>
            <a:ext cx="6919925" cy="1290750"/>
          </a:xfrm>
          <a:custGeom>
            <a:rect b="b" l="l" r="r" t="t"/>
            <a:pathLst>
              <a:path extrusionOk="0" h="51630" w="276797">
                <a:moveTo>
                  <a:pt x="0" y="40185"/>
                </a:moveTo>
                <a:cubicBezTo>
                  <a:pt x="1746" y="40185"/>
                  <a:pt x="6382" y="39899"/>
                  <a:pt x="10478" y="40185"/>
                </a:cubicBezTo>
                <a:cubicBezTo>
                  <a:pt x="14574" y="40471"/>
                  <a:pt x="20829" y="40534"/>
                  <a:pt x="24575" y="41899"/>
                </a:cubicBezTo>
                <a:cubicBezTo>
                  <a:pt x="28322" y="43264"/>
                  <a:pt x="29147" y="47900"/>
                  <a:pt x="32957" y="48376"/>
                </a:cubicBezTo>
                <a:cubicBezTo>
                  <a:pt x="36767" y="48852"/>
                  <a:pt x="43435" y="44757"/>
                  <a:pt x="47435" y="44757"/>
                </a:cubicBezTo>
                <a:cubicBezTo>
                  <a:pt x="51436" y="44757"/>
                  <a:pt x="53658" y="47233"/>
                  <a:pt x="56960" y="48376"/>
                </a:cubicBezTo>
                <a:cubicBezTo>
                  <a:pt x="60262" y="49519"/>
                  <a:pt x="63247" y="51837"/>
                  <a:pt x="67247" y="51615"/>
                </a:cubicBezTo>
                <a:cubicBezTo>
                  <a:pt x="71248" y="51393"/>
                  <a:pt x="78328" y="49393"/>
                  <a:pt x="80963" y="47043"/>
                </a:cubicBezTo>
                <a:cubicBezTo>
                  <a:pt x="83598" y="44694"/>
                  <a:pt x="83661" y="39328"/>
                  <a:pt x="83058" y="37518"/>
                </a:cubicBezTo>
                <a:cubicBezTo>
                  <a:pt x="82455" y="35708"/>
                  <a:pt x="79883" y="37168"/>
                  <a:pt x="77343" y="36184"/>
                </a:cubicBezTo>
                <a:cubicBezTo>
                  <a:pt x="74803" y="35200"/>
                  <a:pt x="69215" y="33866"/>
                  <a:pt x="67818" y="31612"/>
                </a:cubicBezTo>
                <a:cubicBezTo>
                  <a:pt x="66421" y="29358"/>
                  <a:pt x="66231" y="25294"/>
                  <a:pt x="68961" y="22659"/>
                </a:cubicBezTo>
                <a:cubicBezTo>
                  <a:pt x="71692" y="20024"/>
                  <a:pt x="79121" y="16246"/>
                  <a:pt x="84201" y="15801"/>
                </a:cubicBezTo>
                <a:cubicBezTo>
                  <a:pt x="89281" y="15357"/>
                  <a:pt x="95155" y="17325"/>
                  <a:pt x="99441" y="19992"/>
                </a:cubicBezTo>
                <a:cubicBezTo>
                  <a:pt x="103727" y="22659"/>
                  <a:pt x="107062" y="28501"/>
                  <a:pt x="109919" y="31803"/>
                </a:cubicBezTo>
                <a:cubicBezTo>
                  <a:pt x="112777" y="35105"/>
                  <a:pt x="114427" y="38026"/>
                  <a:pt x="116586" y="39804"/>
                </a:cubicBezTo>
                <a:cubicBezTo>
                  <a:pt x="118745" y="41582"/>
                  <a:pt x="119762" y="42281"/>
                  <a:pt x="122873" y="42471"/>
                </a:cubicBezTo>
                <a:cubicBezTo>
                  <a:pt x="125985" y="42662"/>
                  <a:pt x="131096" y="40757"/>
                  <a:pt x="135255" y="40947"/>
                </a:cubicBezTo>
                <a:cubicBezTo>
                  <a:pt x="139414" y="41138"/>
                  <a:pt x="144272" y="43582"/>
                  <a:pt x="147828" y="43614"/>
                </a:cubicBezTo>
                <a:cubicBezTo>
                  <a:pt x="151384" y="43646"/>
                  <a:pt x="153829" y="41740"/>
                  <a:pt x="156591" y="41137"/>
                </a:cubicBezTo>
                <a:cubicBezTo>
                  <a:pt x="159353" y="40534"/>
                  <a:pt x="161322" y="40185"/>
                  <a:pt x="164402" y="39994"/>
                </a:cubicBezTo>
                <a:cubicBezTo>
                  <a:pt x="167482" y="39804"/>
                  <a:pt x="171800" y="39296"/>
                  <a:pt x="175070" y="39994"/>
                </a:cubicBezTo>
                <a:cubicBezTo>
                  <a:pt x="178340" y="40693"/>
                  <a:pt x="179705" y="44407"/>
                  <a:pt x="184023" y="44185"/>
                </a:cubicBezTo>
                <a:cubicBezTo>
                  <a:pt x="188341" y="43963"/>
                  <a:pt x="196533" y="41582"/>
                  <a:pt x="200978" y="38661"/>
                </a:cubicBezTo>
                <a:cubicBezTo>
                  <a:pt x="205423" y="35740"/>
                  <a:pt x="206597" y="31009"/>
                  <a:pt x="210693" y="26659"/>
                </a:cubicBezTo>
                <a:cubicBezTo>
                  <a:pt x="214789" y="22309"/>
                  <a:pt x="221615" y="16118"/>
                  <a:pt x="225552" y="12562"/>
                </a:cubicBezTo>
                <a:cubicBezTo>
                  <a:pt x="229489" y="9006"/>
                  <a:pt x="230473" y="7165"/>
                  <a:pt x="234315" y="5323"/>
                </a:cubicBezTo>
                <a:cubicBezTo>
                  <a:pt x="238157" y="3482"/>
                  <a:pt x="244349" y="2307"/>
                  <a:pt x="248603" y="1513"/>
                </a:cubicBezTo>
                <a:cubicBezTo>
                  <a:pt x="252858" y="719"/>
                  <a:pt x="257905" y="-836"/>
                  <a:pt x="259842" y="561"/>
                </a:cubicBezTo>
                <a:cubicBezTo>
                  <a:pt x="261779" y="1958"/>
                  <a:pt x="260382" y="7228"/>
                  <a:pt x="260223" y="9895"/>
                </a:cubicBezTo>
                <a:cubicBezTo>
                  <a:pt x="260064" y="12562"/>
                  <a:pt x="258509" y="14309"/>
                  <a:pt x="258890" y="16563"/>
                </a:cubicBezTo>
                <a:cubicBezTo>
                  <a:pt x="259271" y="18817"/>
                  <a:pt x="260445" y="21326"/>
                  <a:pt x="262509" y="23421"/>
                </a:cubicBezTo>
                <a:cubicBezTo>
                  <a:pt x="264573" y="25517"/>
                  <a:pt x="268891" y="27961"/>
                  <a:pt x="271272" y="29136"/>
                </a:cubicBezTo>
                <a:cubicBezTo>
                  <a:pt x="273653" y="30311"/>
                  <a:pt x="275876" y="30247"/>
                  <a:pt x="276797" y="30469"/>
                </a:cubicBezTo>
              </a:path>
            </a:pathLst>
          </a:custGeom>
          <a:noFill/>
          <a:ln cap="flat" cmpd="sng" w="952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57" name="Google Shape;1157;p95"/>
          <p:cNvSpPr txBox="1"/>
          <p:nvPr/>
        </p:nvSpPr>
        <p:spPr>
          <a:xfrm>
            <a:off x="2352675" y="1109675"/>
            <a:ext cx="548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</a:rPr>
              <a:t>L</a:t>
            </a:r>
            <a:endParaRPr b="1" sz="3600">
              <a:solidFill>
                <a:srgbClr val="FF0000"/>
              </a:solidFill>
            </a:endParaRPr>
          </a:p>
        </p:txBody>
      </p:sp>
      <p:sp>
        <p:nvSpPr>
          <p:cNvPr id="1158" name="Google Shape;1158;p95"/>
          <p:cNvSpPr txBox="1"/>
          <p:nvPr/>
        </p:nvSpPr>
        <p:spPr>
          <a:xfrm>
            <a:off x="7453325" y="155735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65 F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1159" name="Google Shape;1159;p95"/>
          <p:cNvSpPr txBox="1"/>
          <p:nvPr/>
        </p:nvSpPr>
        <p:spPr>
          <a:xfrm>
            <a:off x="600075" y="-33325"/>
            <a:ext cx="548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</a:rPr>
              <a:t>L</a:t>
            </a:r>
            <a:endParaRPr b="1" sz="3600">
              <a:solidFill>
                <a:srgbClr val="FF0000"/>
              </a:solidFill>
            </a:endParaRPr>
          </a:p>
        </p:txBody>
      </p:sp>
      <p:sp>
        <p:nvSpPr>
          <p:cNvPr id="1160" name="Google Shape;1160;p95"/>
          <p:cNvSpPr/>
          <p:nvPr/>
        </p:nvSpPr>
        <p:spPr>
          <a:xfrm>
            <a:off x="4176675" y="2389975"/>
            <a:ext cx="232700" cy="525975"/>
          </a:xfrm>
          <a:custGeom>
            <a:rect b="b" l="l" r="r" t="t"/>
            <a:pathLst>
              <a:path extrusionOk="0" h="21039" w="9308">
                <a:moveTo>
                  <a:pt x="0" y="0"/>
                </a:moveTo>
                <a:cubicBezTo>
                  <a:pt x="1083" y="1031"/>
                  <a:pt x="4950" y="3868"/>
                  <a:pt x="6497" y="6188"/>
                </a:cubicBezTo>
                <a:cubicBezTo>
                  <a:pt x="8044" y="8509"/>
                  <a:pt x="9179" y="11448"/>
                  <a:pt x="9282" y="13923"/>
                </a:cubicBezTo>
                <a:cubicBezTo>
                  <a:pt x="9385" y="16398"/>
                  <a:pt x="7477" y="19853"/>
                  <a:pt x="7116" y="21039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161" name="Google Shape;1161;p95"/>
          <p:cNvSpPr/>
          <p:nvPr/>
        </p:nvSpPr>
        <p:spPr>
          <a:xfrm>
            <a:off x="6040700" y="2397725"/>
            <a:ext cx="119500" cy="665175"/>
          </a:xfrm>
          <a:custGeom>
            <a:rect b="b" l="l" r="r" t="t"/>
            <a:pathLst>
              <a:path extrusionOk="0" h="26607" w="4780">
                <a:moveTo>
                  <a:pt x="0" y="0"/>
                </a:moveTo>
                <a:cubicBezTo>
                  <a:pt x="774" y="1392"/>
                  <a:pt x="4125" y="5311"/>
                  <a:pt x="4641" y="8353"/>
                </a:cubicBezTo>
                <a:cubicBezTo>
                  <a:pt x="5157" y="11395"/>
                  <a:pt x="3764" y="15211"/>
                  <a:pt x="3094" y="18253"/>
                </a:cubicBezTo>
                <a:cubicBezTo>
                  <a:pt x="2424" y="21295"/>
                  <a:pt x="1032" y="25215"/>
                  <a:pt x="619" y="26607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162" name="Google Shape;1162;p95"/>
          <p:cNvSpPr/>
          <p:nvPr/>
        </p:nvSpPr>
        <p:spPr>
          <a:xfrm>
            <a:off x="6241800" y="2018725"/>
            <a:ext cx="417675" cy="634250"/>
          </a:xfrm>
          <a:custGeom>
            <a:rect b="b" l="l" r="r" t="t"/>
            <a:pathLst>
              <a:path extrusionOk="0" h="25370" w="16707">
                <a:moveTo>
                  <a:pt x="0" y="0"/>
                </a:moveTo>
                <a:cubicBezTo>
                  <a:pt x="1341" y="1083"/>
                  <a:pt x="5930" y="4022"/>
                  <a:pt x="8044" y="6497"/>
                </a:cubicBezTo>
                <a:cubicBezTo>
                  <a:pt x="10158" y="8972"/>
                  <a:pt x="11241" y="11705"/>
                  <a:pt x="12685" y="14850"/>
                </a:cubicBezTo>
                <a:cubicBezTo>
                  <a:pt x="14129" y="17996"/>
                  <a:pt x="16037" y="23617"/>
                  <a:pt x="16707" y="25370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163" name="Google Shape;1163;p95"/>
          <p:cNvSpPr/>
          <p:nvPr/>
        </p:nvSpPr>
        <p:spPr>
          <a:xfrm>
            <a:off x="3519225" y="2529200"/>
            <a:ext cx="278451" cy="835341"/>
          </a:xfrm>
          <a:custGeom>
            <a:rect b="b" l="l" r="r" t="t"/>
            <a:pathLst>
              <a:path extrusionOk="0" h="29701" w="9591">
                <a:moveTo>
                  <a:pt x="0" y="0"/>
                </a:moveTo>
                <a:cubicBezTo>
                  <a:pt x="1031" y="2372"/>
                  <a:pt x="4590" y="9282"/>
                  <a:pt x="6188" y="14232"/>
                </a:cubicBezTo>
                <a:cubicBezTo>
                  <a:pt x="7787" y="19182"/>
                  <a:pt x="9024" y="27123"/>
                  <a:pt x="9591" y="29701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164" name="Google Shape;1164;p95"/>
          <p:cNvSpPr txBox="1"/>
          <p:nvPr/>
        </p:nvSpPr>
        <p:spPr>
          <a:xfrm>
            <a:off x="1519825" y="3024300"/>
            <a:ext cx="5546400" cy="646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</a:rPr>
              <a:t>Is this region in the clear?</a:t>
            </a:r>
            <a:endParaRPr b="1" sz="3000">
              <a:solidFill>
                <a:schemeClr val="dk1"/>
              </a:solidFill>
            </a:endParaRPr>
          </a:p>
        </p:txBody>
      </p:sp>
      <p:sp>
        <p:nvSpPr>
          <p:cNvPr id="1165" name="Google Shape;1165;p95"/>
          <p:cNvSpPr/>
          <p:nvPr/>
        </p:nvSpPr>
        <p:spPr>
          <a:xfrm>
            <a:off x="4008449" y="621989"/>
            <a:ext cx="2104925" cy="963925"/>
          </a:xfrm>
          <a:custGeom>
            <a:rect b="b" l="l" r="r" t="t"/>
            <a:pathLst>
              <a:path extrusionOk="0" h="38557" w="84197">
                <a:moveTo>
                  <a:pt x="61181" y="36378"/>
                </a:moveTo>
                <a:cubicBezTo>
                  <a:pt x="54168" y="37306"/>
                  <a:pt x="44320" y="38286"/>
                  <a:pt x="35502" y="38234"/>
                </a:cubicBezTo>
                <a:cubicBezTo>
                  <a:pt x="26685" y="38183"/>
                  <a:pt x="14154" y="39627"/>
                  <a:pt x="8276" y="36069"/>
                </a:cubicBezTo>
                <a:cubicBezTo>
                  <a:pt x="2398" y="32511"/>
                  <a:pt x="-696" y="22044"/>
                  <a:pt x="232" y="16887"/>
                </a:cubicBezTo>
                <a:cubicBezTo>
                  <a:pt x="1160" y="11731"/>
                  <a:pt x="7503" y="7450"/>
                  <a:pt x="13845" y="5130"/>
                </a:cubicBezTo>
                <a:cubicBezTo>
                  <a:pt x="20187" y="2810"/>
                  <a:pt x="30345" y="3790"/>
                  <a:pt x="38286" y="2965"/>
                </a:cubicBezTo>
                <a:cubicBezTo>
                  <a:pt x="46227" y="2140"/>
                  <a:pt x="54271" y="-542"/>
                  <a:pt x="61490" y="180"/>
                </a:cubicBezTo>
                <a:cubicBezTo>
                  <a:pt x="68709" y="902"/>
                  <a:pt x="77939" y="3893"/>
                  <a:pt x="81600" y="7296"/>
                </a:cubicBezTo>
                <a:cubicBezTo>
                  <a:pt x="85261" y="10699"/>
                  <a:pt x="84126" y="16371"/>
                  <a:pt x="83456" y="20599"/>
                </a:cubicBezTo>
                <a:cubicBezTo>
                  <a:pt x="82786" y="24827"/>
                  <a:pt x="81291" y="30035"/>
                  <a:pt x="77578" y="32665"/>
                </a:cubicBezTo>
                <a:cubicBezTo>
                  <a:pt x="73866" y="35295"/>
                  <a:pt x="68194" y="35450"/>
                  <a:pt x="61181" y="36378"/>
                </a:cubicBezTo>
                <a:close/>
              </a:path>
            </a:pathLst>
          </a:custGeom>
          <a:solidFill>
            <a:srgbClr val="980000">
              <a:alpha val="23900"/>
            </a:srgbClr>
          </a:solidFill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1166" name="Google Shape;1166;p95"/>
          <p:cNvCxnSpPr>
            <a:stCxn id="1164" idx="0"/>
          </p:cNvCxnSpPr>
          <p:nvPr/>
        </p:nvCxnSpPr>
        <p:spPr>
          <a:xfrm flipH="1" rot="10800000">
            <a:off x="4293025" y="1678500"/>
            <a:ext cx="456000" cy="1345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1" name="Google Shape;1171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0"/>
            <a:ext cx="81568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2" name="Google Shape;1172;p96"/>
          <p:cNvSpPr/>
          <p:nvPr/>
        </p:nvSpPr>
        <p:spPr>
          <a:xfrm>
            <a:off x="595575" y="1562375"/>
            <a:ext cx="1794400" cy="3465100"/>
          </a:xfrm>
          <a:custGeom>
            <a:rect b="b" l="l" r="r" t="t"/>
            <a:pathLst>
              <a:path extrusionOk="0" h="138604" w="71776">
                <a:moveTo>
                  <a:pt x="0" y="0"/>
                </a:moveTo>
                <a:cubicBezTo>
                  <a:pt x="4486" y="3919"/>
                  <a:pt x="20625" y="15728"/>
                  <a:pt x="26916" y="23514"/>
                </a:cubicBezTo>
                <a:cubicBezTo>
                  <a:pt x="33207" y="31300"/>
                  <a:pt x="35114" y="38983"/>
                  <a:pt x="37744" y="46717"/>
                </a:cubicBezTo>
                <a:cubicBezTo>
                  <a:pt x="40374" y="54452"/>
                  <a:pt x="41044" y="63321"/>
                  <a:pt x="42694" y="69921"/>
                </a:cubicBezTo>
                <a:cubicBezTo>
                  <a:pt x="44344" y="76521"/>
                  <a:pt x="44551" y="81007"/>
                  <a:pt x="47645" y="86318"/>
                </a:cubicBezTo>
                <a:cubicBezTo>
                  <a:pt x="50739" y="91629"/>
                  <a:pt x="57493" y="95446"/>
                  <a:pt x="61257" y="101788"/>
                </a:cubicBezTo>
                <a:cubicBezTo>
                  <a:pt x="65021" y="108131"/>
                  <a:pt x="68477" y="118237"/>
                  <a:pt x="70230" y="124373"/>
                </a:cubicBezTo>
                <a:cubicBezTo>
                  <a:pt x="71983" y="130509"/>
                  <a:pt x="71518" y="136232"/>
                  <a:pt x="71776" y="138604"/>
                </a:cubicBezTo>
              </a:path>
            </a:pathLst>
          </a:custGeom>
          <a:noFill/>
          <a:ln cap="flat" cmpd="sng" w="28575">
            <a:solidFill>
              <a:srgbClr val="783F04"/>
            </a:solidFill>
            <a:prstDash val="lgDash"/>
            <a:round/>
            <a:headEnd len="med" w="med" type="none"/>
            <a:tailEnd len="med" w="med" type="none"/>
          </a:ln>
        </p:spPr>
      </p:sp>
      <p:sp>
        <p:nvSpPr>
          <p:cNvPr id="1173" name="Google Shape;1173;p96"/>
          <p:cNvSpPr/>
          <p:nvPr/>
        </p:nvSpPr>
        <p:spPr>
          <a:xfrm>
            <a:off x="1786700" y="1693875"/>
            <a:ext cx="1068925" cy="1144725"/>
          </a:xfrm>
          <a:custGeom>
            <a:rect b="b" l="l" r="r" t="t"/>
            <a:pathLst>
              <a:path extrusionOk="0" h="45789" w="42757">
                <a:moveTo>
                  <a:pt x="40529" y="0"/>
                </a:moveTo>
                <a:cubicBezTo>
                  <a:pt x="40838" y="2527"/>
                  <a:pt x="43777" y="10158"/>
                  <a:pt x="42385" y="15160"/>
                </a:cubicBezTo>
                <a:cubicBezTo>
                  <a:pt x="40993" y="20162"/>
                  <a:pt x="36403" y="25988"/>
                  <a:pt x="32175" y="30010"/>
                </a:cubicBezTo>
                <a:cubicBezTo>
                  <a:pt x="27947" y="34032"/>
                  <a:pt x="22379" y="36662"/>
                  <a:pt x="17016" y="39292"/>
                </a:cubicBezTo>
                <a:cubicBezTo>
                  <a:pt x="11654" y="41922"/>
                  <a:pt x="2836" y="44706"/>
                  <a:pt x="0" y="45789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174" name="Google Shape;1174;p96"/>
          <p:cNvSpPr/>
          <p:nvPr/>
        </p:nvSpPr>
        <p:spPr>
          <a:xfrm>
            <a:off x="2867025" y="247500"/>
            <a:ext cx="4411225" cy="1786500"/>
          </a:xfrm>
          <a:custGeom>
            <a:rect b="b" l="l" r="r" t="t"/>
            <a:pathLst>
              <a:path extrusionOk="0" h="71460" w="176449">
                <a:moveTo>
                  <a:pt x="0" y="47631"/>
                </a:moveTo>
                <a:cubicBezTo>
                  <a:pt x="2543" y="48407"/>
                  <a:pt x="10293" y="48829"/>
                  <a:pt x="15260" y="52286"/>
                </a:cubicBezTo>
                <a:cubicBezTo>
                  <a:pt x="20227" y="55743"/>
                  <a:pt x="22892" y="66208"/>
                  <a:pt x="29801" y="68374"/>
                </a:cubicBezTo>
                <a:cubicBezTo>
                  <a:pt x="36711" y="70540"/>
                  <a:pt x="47642" y="65280"/>
                  <a:pt x="56717" y="65280"/>
                </a:cubicBezTo>
                <a:cubicBezTo>
                  <a:pt x="65792" y="65280"/>
                  <a:pt x="75436" y="67394"/>
                  <a:pt x="84253" y="68374"/>
                </a:cubicBezTo>
                <a:cubicBezTo>
                  <a:pt x="93071" y="69354"/>
                  <a:pt x="103503" y="72424"/>
                  <a:pt x="109622" y="71158"/>
                </a:cubicBezTo>
                <a:cubicBezTo>
                  <a:pt x="115741" y="69892"/>
                  <a:pt x="117680" y="64284"/>
                  <a:pt x="120968" y="60776"/>
                </a:cubicBezTo>
                <a:cubicBezTo>
                  <a:pt x="124256" y="57268"/>
                  <a:pt x="125157" y="54153"/>
                  <a:pt x="129350" y="50108"/>
                </a:cubicBezTo>
                <a:cubicBezTo>
                  <a:pt x="133544" y="46063"/>
                  <a:pt x="141167" y="40064"/>
                  <a:pt x="146129" y="36508"/>
                </a:cubicBezTo>
                <a:cubicBezTo>
                  <a:pt x="151091" y="32952"/>
                  <a:pt x="155153" y="32589"/>
                  <a:pt x="159123" y="28773"/>
                </a:cubicBezTo>
                <a:cubicBezTo>
                  <a:pt x="163094" y="24957"/>
                  <a:pt x="167064" y="18409"/>
                  <a:pt x="169952" y="13613"/>
                </a:cubicBezTo>
                <a:cubicBezTo>
                  <a:pt x="172840" y="8818"/>
                  <a:pt x="175366" y="2269"/>
                  <a:pt x="176449" y="0"/>
                </a:cubicBezTo>
              </a:path>
            </a:pathLst>
          </a:custGeom>
          <a:noFill/>
          <a:ln cap="flat" cmpd="sng" w="7620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75" name="Google Shape;1175;p96"/>
          <p:cNvSpPr/>
          <p:nvPr/>
        </p:nvSpPr>
        <p:spPr>
          <a:xfrm>
            <a:off x="2250775" y="2157950"/>
            <a:ext cx="726675" cy="1554650"/>
          </a:xfrm>
          <a:custGeom>
            <a:rect b="b" l="l" r="r" t="t"/>
            <a:pathLst>
              <a:path extrusionOk="0" h="62186" w="29067">
                <a:moveTo>
                  <a:pt x="28463" y="0"/>
                </a:moveTo>
                <a:cubicBezTo>
                  <a:pt x="28463" y="2063"/>
                  <a:pt x="29752" y="6909"/>
                  <a:pt x="28463" y="12375"/>
                </a:cubicBezTo>
                <a:cubicBezTo>
                  <a:pt x="27174" y="17841"/>
                  <a:pt x="23925" y="26401"/>
                  <a:pt x="20728" y="32795"/>
                </a:cubicBezTo>
                <a:cubicBezTo>
                  <a:pt x="17531" y="39189"/>
                  <a:pt x="12736" y="45841"/>
                  <a:pt x="9281" y="50739"/>
                </a:cubicBezTo>
                <a:cubicBezTo>
                  <a:pt x="5826" y="55638"/>
                  <a:pt x="1547" y="60278"/>
                  <a:pt x="0" y="62186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lgDash"/>
            <a:round/>
            <a:headEnd len="med" w="med" type="none"/>
            <a:tailEnd len="med" w="med" type="none"/>
          </a:ln>
        </p:spPr>
      </p:sp>
      <p:sp>
        <p:nvSpPr>
          <p:cNvPr id="1176" name="Google Shape;1176;p96"/>
          <p:cNvSpPr/>
          <p:nvPr/>
        </p:nvSpPr>
        <p:spPr>
          <a:xfrm>
            <a:off x="847725" y="3113794"/>
            <a:ext cx="6763025" cy="1939225"/>
          </a:xfrm>
          <a:custGeom>
            <a:rect b="b" l="l" r="r" t="t"/>
            <a:pathLst>
              <a:path extrusionOk="0" h="77569" w="270521">
                <a:moveTo>
                  <a:pt x="0" y="57757"/>
                </a:moveTo>
                <a:cubicBezTo>
                  <a:pt x="3143" y="53884"/>
                  <a:pt x="14796" y="40739"/>
                  <a:pt x="18860" y="34516"/>
                </a:cubicBezTo>
                <a:cubicBezTo>
                  <a:pt x="22924" y="28293"/>
                  <a:pt x="21527" y="25975"/>
                  <a:pt x="24384" y="20419"/>
                </a:cubicBezTo>
                <a:cubicBezTo>
                  <a:pt x="27242" y="14863"/>
                  <a:pt x="31465" y="4131"/>
                  <a:pt x="36005" y="1178"/>
                </a:cubicBezTo>
                <a:cubicBezTo>
                  <a:pt x="40545" y="-1775"/>
                  <a:pt x="47530" y="1623"/>
                  <a:pt x="51626" y="2702"/>
                </a:cubicBezTo>
                <a:cubicBezTo>
                  <a:pt x="55722" y="3782"/>
                  <a:pt x="56325" y="7306"/>
                  <a:pt x="60579" y="7655"/>
                </a:cubicBezTo>
                <a:cubicBezTo>
                  <a:pt x="64834" y="8004"/>
                  <a:pt x="71914" y="5433"/>
                  <a:pt x="77153" y="4798"/>
                </a:cubicBezTo>
                <a:cubicBezTo>
                  <a:pt x="82392" y="4163"/>
                  <a:pt x="88266" y="2766"/>
                  <a:pt x="92012" y="3845"/>
                </a:cubicBezTo>
                <a:cubicBezTo>
                  <a:pt x="95759" y="4925"/>
                  <a:pt x="97441" y="7941"/>
                  <a:pt x="99632" y="11275"/>
                </a:cubicBezTo>
                <a:cubicBezTo>
                  <a:pt x="101823" y="14609"/>
                  <a:pt x="103283" y="19244"/>
                  <a:pt x="105156" y="23848"/>
                </a:cubicBezTo>
                <a:cubicBezTo>
                  <a:pt x="107029" y="28452"/>
                  <a:pt x="107125" y="36008"/>
                  <a:pt x="110871" y="38897"/>
                </a:cubicBezTo>
                <a:cubicBezTo>
                  <a:pt x="114618" y="41786"/>
                  <a:pt x="122174" y="41342"/>
                  <a:pt x="127635" y="41183"/>
                </a:cubicBezTo>
                <a:cubicBezTo>
                  <a:pt x="133096" y="41024"/>
                  <a:pt x="136779" y="38675"/>
                  <a:pt x="143637" y="37945"/>
                </a:cubicBezTo>
                <a:cubicBezTo>
                  <a:pt x="150495" y="37215"/>
                  <a:pt x="158210" y="36675"/>
                  <a:pt x="168783" y="36802"/>
                </a:cubicBezTo>
                <a:cubicBezTo>
                  <a:pt x="179356" y="36929"/>
                  <a:pt x="196565" y="37882"/>
                  <a:pt x="207074" y="38707"/>
                </a:cubicBezTo>
                <a:cubicBezTo>
                  <a:pt x="217583" y="39533"/>
                  <a:pt x="224378" y="40580"/>
                  <a:pt x="231839" y="41755"/>
                </a:cubicBezTo>
                <a:cubicBezTo>
                  <a:pt x="239300" y="42930"/>
                  <a:pt x="246666" y="43564"/>
                  <a:pt x="251841" y="45755"/>
                </a:cubicBezTo>
                <a:cubicBezTo>
                  <a:pt x="257016" y="47946"/>
                  <a:pt x="259874" y="50295"/>
                  <a:pt x="262890" y="54899"/>
                </a:cubicBezTo>
                <a:cubicBezTo>
                  <a:pt x="265906" y="59503"/>
                  <a:pt x="268733" y="69600"/>
                  <a:pt x="269939" y="73378"/>
                </a:cubicBezTo>
                <a:cubicBezTo>
                  <a:pt x="271146" y="77156"/>
                  <a:pt x="270097" y="76871"/>
                  <a:pt x="270129" y="77569"/>
                </a:cubicBezTo>
              </a:path>
            </a:pathLst>
          </a:custGeom>
          <a:noFill/>
          <a:ln cap="flat" cmpd="sng" w="952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77" name="Google Shape;1177;p96"/>
          <p:cNvSpPr/>
          <p:nvPr/>
        </p:nvSpPr>
        <p:spPr>
          <a:xfrm>
            <a:off x="609600" y="1778857"/>
            <a:ext cx="6777050" cy="2502650"/>
          </a:xfrm>
          <a:custGeom>
            <a:rect b="b" l="l" r="r" t="t"/>
            <a:pathLst>
              <a:path extrusionOk="0" h="100106" w="271082">
                <a:moveTo>
                  <a:pt x="0" y="100106"/>
                </a:moveTo>
                <a:cubicBezTo>
                  <a:pt x="2254" y="98392"/>
                  <a:pt x="9621" y="95756"/>
                  <a:pt x="13526" y="89819"/>
                </a:cubicBezTo>
                <a:cubicBezTo>
                  <a:pt x="17431" y="83882"/>
                  <a:pt x="19971" y="69721"/>
                  <a:pt x="23432" y="64482"/>
                </a:cubicBezTo>
                <a:cubicBezTo>
                  <a:pt x="26893" y="59243"/>
                  <a:pt x="30607" y="61625"/>
                  <a:pt x="34290" y="58386"/>
                </a:cubicBezTo>
                <a:cubicBezTo>
                  <a:pt x="37973" y="55148"/>
                  <a:pt x="42355" y="47782"/>
                  <a:pt x="45530" y="45051"/>
                </a:cubicBezTo>
                <a:cubicBezTo>
                  <a:pt x="48705" y="42321"/>
                  <a:pt x="47943" y="44511"/>
                  <a:pt x="53340" y="42003"/>
                </a:cubicBezTo>
                <a:cubicBezTo>
                  <a:pt x="58738" y="39495"/>
                  <a:pt x="71279" y="35114"/>
                  <a:pt x="77915" y="30002"/>
                </a:cubicBezTo>
                <a:cubicBezTo>
                  <a:pt x="84551" y="24890"/>
                  <a:pt x="90107" y="15175"/>
                  <a:pt x="93155" y="11333"/>
                </a:cubicBezTo>
                <a:cubicBezTo>
                  <a:pt x="96203" y="7491"/>
                  <a:pt x="94139" y="6792"/>
                  <a:pt x="96203" y="6951"/>
                </a:cubicBezTo>
                <a:cubicBezTo>
                  <a:pt x="98267" y="7110"/>
                  <a:pt x="102711" y="9840"/>
                  <a:pt x="105537" y="12285"/>
                </a:cubicBezTo>
                <a:cubicBezTo>
                  <a:pt x="108363" y="14730"/>
                  <a:pt x="110236" y="19937"/>
                  <a:pt x="113157" y="21620"/>
                </a:cubicBezTo>
                <a:cubicBezTo>
                  <a:pt x="116078" y="23303"/>
                  <a:pt x="119983" y="23557"/>
                  <a:pt x="123063" y="22382"/>
                </a:cubicBezTo>
                <a:cubicBezTo>
                  <a:pt x="126143" y="21207"/>
                  <a:pt x="127890" y="15555"/>
                  <a:pt x="131636" y="14571"/>
                </a:cubicBezTo>
                <a:cubicBezTo>
                  <a:pt x="135383" y="13587"/>
                  <a:pt x="141319" y="15492"/>
                  <a:pt x="145542" y="16476"/>
                </a:cubicBezTo>
                <a:cubicBezTo>
                  <a:pt x="149765" y="17460"/>
                  <a:pt x="154400" y="18572"/>
                  <a:pt x="156972" y="20477"/>
                </a:cubicBezTo>
                <a:cubicBezTo>
                  <a:pt x="159544" y="22382"/>
                  <a:pt x="157862" y="26065"/>
                  <a:pt x="160973" y="27906"/>
                </a:cubicBezTo>
                <a:cubicBezTo>
                  <a:pt x="164085" y="29748"/>
                  <a:pt x="170942" y="30256"/>
                  <a:pt x="175641" y="31526"/>
                </a:cubicBezTo>
                <a:cubicBezTo>
                  <a:pt x="180340" y="32796"/>
                  <a:pt x="183643" y="33875"/>
                  <a:pt x="189167" y="35526"/>
                </a:cubicBezTo>
                <a:cubicBezTo>
                  <a:pt x="194692" y="37177"/>
                  <a:pt x="202724" y="41115"/>
                  <a:pt x="208788" y="41432"/>
                </a:cubicBezTo>
                <a:cubicBezTo>
                  <a:pt x="214852" y="41750"/>
                  <a:pt x="221266" y="38923"/>
                  <a:pt x="225552" y="37431"/>
                </a:cubicBezTo>
                <a:cubicBezTo>
                  <a:pt x="229838" y="35939"/>
                  <a:pt x="232728" y="34828"/>
                  <a:pt x="234506" y="32478"/>
                </a:cubicBezTo>
                <a:cubicBezTo>
                  <a:pt x="236284" y="30129"/>
                  <a:pt x="235903" y="26763"/>
                  <a:pt x="236220" y="23334"/>
                </a:cubicBezTo>
                <a:cubicBezTo>
                  <a:pt x="236538" y="19905"/>
                  <a:pt x="234982" y="15746"/>
                  <a:pt x="236411" y="11904"/>
                </a:cubicBezTo>
                <a:cubicBezTo>
                  <a:pt x="237840" y="8062"/>
                  <a:pt x="242602" y="1459"/>
                  <a:pt x="244793" y="284"/>
                </a:cubicBezTo>
                <a:cubicBezTo>
                  <a:pt x="246984" y="-891"/>
                  <a:pt x="248190" y="2030"/>
                  <a:pt x="249555" y="4856"/>
                </a:cubicBezTo>
                <a:cubicBezTo>
                  <a:pt x="250920" y="7682"/>
                  <a:pt x="252317" y="13111"/>
                  <a:pt x="252984" y="17238"/>
                </a:cubicBezTo>
                <a:cubicBezTo>
                  <a:pt x="253651" y="21366"/>
                  <a:pt x="252254" y="26700"/>
                  <a:pt x="253556" y="29621"/>
                </a:cubicBezTo>
                <a:cubicBezTo>
                  <a:pt x="254858" y="32542"/>
                  <a:pt x="257874" y="33843"/>
                  <a:pt x="260795" y="34764"/>
                </a:cubicBezTo>
                <a:cubicBezTo>
                  <a:pt x="263716" y="35685"/>
                  <a:pt x="269368" y="35082"/>
                  <a:pt x="271082" y="35145"/>
                </a:cubicBezTo>
              </a:path>
            </a:pathLst>
          </a:cu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78" name="Google Shape;1178;p96"/>
          <p:cNvSpPr txBox="1"/>
          <p:nvPr/>
        </p:nvSpPr>
        <p:spPr>
          <a:xfrm>
            <a:off x="7300925" y="247175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FF"/>
                </a:solidFill>
              </a:rPr>
              <a:t>70 F</a:t>
            </a:r>
            <a:endParaRPr>
              <a:solidFill>
                <a:srgbClr val="FF00FF"/>
              </a:solidFill>
            </a:endParaRPr>
          </a:p>
        </p:txBody>
      </p:sp>
      <p:sp>
        <p:nvSpPr>
          <p:cNvPr id="1179" name="Google Shape;1179;p96"/>
          <p:cNvSpPr txBox="1"/>
          <p:nvPr/>
        </p:nvSpPr>
        <p:spPr>
          <a:xfrm>
            <a:off x="7129475" y="4835813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FF"/>
                </a:solidFill>
              </a:rPr>
              <a:t>75 F</a:t>
            </a:r>
            <a:endParaRPr>
              <a:solidFill>
                <a:srgbClr val="9900FF"/>
              </a:solidFill>
            </a:endParaRPr>
          </a:p>
        </p:txBody>
      </p:sp>
      <p:sp>
        <p:nvSpPr>
          <p:cNvPr id="1180" name="Google Shape;1180;p96"/>
          <p:cNvSpPr/>
          <p:nvPr/>
        </p:nvSpPr>
        <p:spPr>
          <a:xfrm>
            <a:off x="609600" y="990872"/>
            <a:ext cx="6919925" cy="1290750"/>
          </a:xfrm>
          <a:custGeom>
            <a:rect b="b" l="l" r="r" t="t"/>
            <a:pathLst>
              <a:path extrusionOk="0" h="51630" w="276797">
                <a:moveTo>
                  <a:pt x="0" y="40185"/>
                </a:moveTo>
                <a:cubicBezTo>
                  <a:pt x="1746" y="40185"/>
                  <a:pt x="6382" y="39899"/>
                  <a:pt x="10478" y="40185"/>
                </a:cubicBezTo>
                <a:cubicBezTo>
                  <a:pt x="14574" y="40471"/>
                  <a:pt x="20829" y="40534"/>
                  <a:pt x="24575" y="41899"/>
                </a:cubicBezTo>
                <a:cubicBezTo>
                  <a:pt x="28322" y="43264"/>
                  <a:pt x="29147" y="47900"/>
                  <a:pt x="32957" y="48376"/>
                </a:cubicBezTo>
                <a:cubicBezTo>
                  <a:pt x="36767" y="48852"/>
                  <a:pt x="43435" y="44757"/>
                  <a:pt x="47435" y="44757"/>
                </a:cubicBezTo>
                <a:cubicBezTo>
                  <a:pt x="51436" y="44757"/>
                  <a:pt x="53658" y="47233"/>
                  <a:pt x="56960" y="48376"/>
                </a:cubicBezTo>
                <a:cubicBezTo>
                  <a:pt x="60262" y="49519"/>
                  <a:pt x="63247" y="51837"/>
                  <a:pt x="67247" y="51615"/>
                </a:cubicBezTo>
                <a:cubicBezTo>
                  <a:pt x="71248" y="51393"/>
                  <a:pt x="78328" y="49393"/>
                  <a:pt x="80963" y="47043"/>
                </a:cubicBezTo>
                <a:cubicBezTo>
                  <a:pt x="83598" y="44694"/>
                  <a:pt x="83661" y="39328"/>
                  <a:pt x="83058" y="37518"/>
                </a:cubicBezTo>
                <a:cubicBezTo>
                  <a:pt x="82455" y="35708"/>
                  <a:pt x="79883" y="37168"/>
                  <a:pt x="77343" y="36184"/>
                </a:cubicBezTo>
                <a:cubicBezTo>
                  <a:pt x="74803" y="35200"/>
                  <a:pt x="69215" y="33866"/>
                  <a:pt x="67818" y="31612"/>
                </a:cubicBezTo>
                <a:cubicBezTo>
                  <a:pt x="66421" y="29358"/>
                  <a:pt x="66231" y="25294"/>
                  <a:pt x="68961" y="22659"/>
                </a:cubicBezTo>
                <a:cubicBezTo>
                  <a:pt x="71692" y="20024"/>
                  <a:pt x="79121" y="16246"/>
                  <a:pt x="84201" y="15801"/>
                </a:cubicBezTo>
                <a:cubicBezTo>
                  <a:pt x="89281" y="15357"/>
                  <a:pt x="95155" y="17325"/>
                  <a:pt x="99441" y="19992"/>
                </a:cubicBezTo>
                <a:cubicBezTo>
                  <a:pt x="103727" y="22659"/>
                  <a:pt x="107062" y="28501"/>
                  <a:pt x="109919" y="31803"/>
                </a:cubicBezTo>
                <a:cubicBezTo>
                  <a:pt x="112777" y="35105"/>
                  <a:pt x="114427" y="38026"/>
                  <a:pt x="116586" y="39804"/>
                </a:cubicBezTo>
                <a:cubicBezTo>
                  <a:pt x="118745" y="41582"/>
                  <a:pt x="119762" y="42281"/>
                  <a:pt x="122873" y="42471"/>
                </a:cubicBezTo>
                <a:cubicBezTo>
                  <a:pt x="125985" y="42662"/>
                  <a:pt x="131096" y="40757"/>
                  <a:pt x="135255" y="40947"/>
                </a:cubicBezTo>
                <a:cubicBezTo>
                  <a:pt x="139414" y="41138"/>
                  <a:pt x="144272" y="43582"/>
                  <a:pt x="147828" y="43614"/>
                </a:cubicBezTo>
                <a:cubicBezTo>
                  <a:pt x="151384" y="43646"/>
                  <a:pt x="153829" y="41740"/>
                  <a:pt x="156591" y="41137"/>
                </a:cubicBezTo>
                <a:cubicBezTo>
                  <a:pt x="159353" y="40534"/>
                  <a:pt x="161322" y="40185"/>
                  <a:pt x="164402" y="39994"/>
                </a:cubicBezTo>
                <a:cubicBezTo>
                  <a:pt x="167482" y="39804"/>
                  <a:pt x="171800" y="39296"/>
                  <a:pt x="175070" y="39994"/>
                </a:cubicBezTo>
                <a:cubicBezTo>
                  <a:pt x="178340" y="40693"/>
                  <a:pt x="179705" y="44407"/>
                  <a:pt x="184023" y="44185"/>
                </a:cubicBezTo>
                <a:cubicBezTo>
                  <a:pt x="188341" y="43963"/>
                  <a:pt x="196533" y="41582"/>
                  <a:pt x="200978" y="38661"/>
                </a:cubicBezTo>
                <a:cubicBezTo>
                  <a:pt x="205423" y="35740"/>
                  <a:pt x="206597" y="31009"/>
                  <a:pt x="210693" y="26659"/>
                </a:cubicBezTo>
                <a:cubicBezTo>
                  <a:pt x="214789" y="22309"/>
                  <a:pt x="221615" y="16118"/>
                  <a:pt x="225552" y="12562"/>
                </a:cubicBezTo>
                <a:cubicBezTo>
                  <a:pt x="229489" y="9006"/>
                  <a:pt x="230473" y="7165"/>
                  <a:pt x="234315" y="5323"/>
                </a:cubicBezTo>
                <a:cubicBezTo>
                  <a:pt x="238157" y="3482"/>
                  <a:pt x="244349" y="2307"/>
                  <a:pt x="248603" y="1513"/>
                </a:cubicBezTo>
                <a:cubicBezTo>
                  <a:pt x="252858" y="719"/>
                  <a:pt x="257905" y="-836"/>
                  <a:pt x="259842" y="561"/>
                </a:cubicBezTo>
                <a:cubicBezTo>
                  <a:pt x="261779" y="1958"/>
                  <a:pt x="260382" y="7228"/>
                  <a:pt x="260223" y="9895"/>
                </a:cubicBezTo>
                <a:cubicBezTo>
                  <a:pt x="260064" y="12562"/>
                  <a:pt x="258509" y="14309"/>
                  <a:pt x="258890" y="16563"/>
                </a:cubicBezTo>
                <a:cubicBezTo>
                  <a:pt x="259271" y="18817"/>
                  <a:pt x="260445" y="21326"/>
                  <a:pt x="262509" y="23421"/>
                </a:cubicBezTo>
                <a:cubicBezTo>
                  <a:pt x="264573" y="25517"/>
                  <a:pt x="268891" y="27961"/>
                  <a:pt x="271272" y="29136"/>
                </a:cubicBezTo>
                <a:cubicBezTo>
                  <a:pt x="273653" y="30311"/>
                  <a:pt x="275876" y="30247"/>
                  <a:pt x="276797" y="30469"/>
                </a:cubicBezTo>
              </a:path>
            </a:pathLst>
          </a:custGeom>
          <a:noFill/>
          <a:ln cap="flat" cmpd="sng" w="952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81" name="Google Shape;1181;p96"/>
          <p:cNvSpPr txBox="1"/>
          <p:nvPr/>
        </p:nvSpPr>
        <p:spPr>
          <a:xfrm>
            <a:off x="2352675" y="1109675"/>
            <a:ext cx="548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</a:rPr>
              <a:t>L</a:t>
            </a:r>
            <a:endParaRPr b="1" sz="3600">
              <a:solidFill>
                <a:srgbClr val="FF0000"/>
              </a:solidFill>
            </a:endParaRPr>
          </a:p>
        </p:txBody>
      </p:sp>
      <p:sp>
        <p:nvSpPr>
          <p:cNvPr id="1182" name="Google Shape;1182;p96"/>
          <p:cNvSpPr txBox="1"/>
          <p:nvPr/>
        </p:nvSpPr>
        <p:spPr>
          <a:xfrm>
            <a:off x="7453325" y="155735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65 F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1183" name="Google Shape;1183;p96"/>
          <p:cNvSpPr txBox="1"/>
          <p:nvPr/>
        </p:nvSpPr>
        <p:spPr>
          <a:xfrm>
            <a:off x="600075" y="-33325"/>
            <a:ext cx="548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</a:rPr>
              <a:t>L</a:t>
            </a:r>
            <a:endParaRPr b="1" sz="3600">
              <a:solidFill>
                <a:srgbClr val="FF0000"/>
              </a:solidFill>
            </a:endParaRPr>
          </a:p>
        </p:txBody>
      </p:sp>
      <p:sp>
        <p:nvSpPr>
          <p:cNvPr id="1184" name="Google Shape;1184;p96"/>
          <p:cNvSpPr/>
          <p:nvPr/>
        </p:nvSpPr>
        <p:spPr>
          <a:xfrm>
            <a:off x="4176675" y="2389975"/>
            <a:ext cx="232700" cy="525975"/>
          </a:xfrm>
          <a:custGeom>
            <a:rect b="b" l="l" r="r" t="t"/>
            <a:pathLst>
              <a:path extrusionOk="0" h="21039" w="9308">
                <a:moveTo>
                  <a:pt x="0" y="0"/>
                </a:moveTo>
                <a:cubicBezTo>
                  <a:pt x="1083" y="1031"/>
                  <a:pt x="4950" y="3868"/>
                  <a:pt x="6497" y="6188"/>
                </a:cubicBezTo>
                <a:cubicBezTo>
                  <a:pt x="8044" y="8509"/>
                  <a:pt x="9179" y="11448"/>
                  <a:pt x="9282" y="13923"/>
                </a:cubicBezTo>
                <a:cubicBezTo>
                  <a:pt x="9385" y="16398"/>
                  <a:pt x="7477" y="19853"/>
                  <a:pt x="7116" y="21039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185" name="Google Shape;1185;p96"/>
          <p:cNvSpPr/>
          <p:nvPr/>
        </p:nvSpPr>
        <p:spPr>
          <a:xfrm>
            <a:off x="6040700" y="2397725"/>
            <a:ext cx="119500" cy="665175"/>
          </a:xfrm>
          <a:custGeom>
            <a:rect b="b" l="l" r="r" t="t"/>
            <a:pathLst>
              <a:path extrusionOk="0" h="26607" w="4780">
                <a:moveTo>
                  <a:pt x="0" y="0"/>
                </a:moveTo>
                <a:cubicBezTo>
                  <a:pt x="774" y="1392"/>
                  <a:pt x="4125" y="5311"/>
                  <a:pt x="4641" y="8353"/>
                </a:cubicBezTo>
                <a:cubicBezTo>
                  <a:pt x="5157" y="11395"/>
                  <a:pt x="3764" y="15211"/>
                  <a:pt x="3094" y="18253"/>
                </a:cubicBezTo>
                <a:cubicBezTo>
                  <a:pt x="2424" y="21295"/>
                  <a:pt x="1032" y="25215"/>
                  <a:pt x="619" y="26607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186" name="Google Shape;1186;p96"/>
          <p:cNvSpPr/>
          <p:nvPr/>
        </p:nvSpPr>
        <p:spPr>
          <a:xfrm>
            <a:off x="6241800" y="2018725"/>
            <a:ext cx="417675" cy="634250"/>
          </a:xfrm>
          <a:custGeom>
            <a:rect b="b" l="l" r="r" t="t"/>
            <a:pathLst>
              <a:path extrusionOk="0" h="25370" w="16707">
                <a:moveTo>
                  <a:pt x="0" y="0"/>
                </a:moveTo>
                <a:cubicBezTo>
                  <a:pt x="1341" y="1083"/>
                  <a:pt x="5930" y="4022"/>
                  <a:pt x="8044" y="6497"/>
                </a:cubicBezTo>
                <a:cubicBezTo>
                  <a:pt x="10158" y="8972"/>
                  <a:pt x="11241" y="11705"/>
                  <a:pt x="12685" y="14850"/>
                </a:cubicBezTo>
                <a:cubicBezTo>
                  <a:pt x="14129" y="17996"/>
                  <a:pt x="16037" y="23617"/>
                  <a:pt x="16707" y="25370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187" name="Google Shape;1187;p96"/>
          <p:cNvSpPr/>
          <p:nvPr/>
        </p:nvSpPr>
        <p:spPr>
          <a:xfrm>
            <a:off x="3519225" y="2529200"/>
            <a:ext cx="278451" cy="835341"/>
          </a:xfrm>
          <a:custGeom>
            <a:rect b="b" l="l" r="r" t="t"/>
            <a:pathLst>
              <a:path extrusionOk="0" h="29701" w="9591">
                <a:moveTo>
                  <a:pt x="0" y="0"/>
                </a:moveTo>
                <a:cubicBezTo>
                  <a:pt x="1031" y="2372"/>
                  <a:pt x="4590" y="9282"/>
                  <a:pt x="6188" y="14232"/>
                </a:cubicBezTo>
                <a:cubicBezTo>
                  <a:pt x="7787" y="19182"/>
                  <a:pt x="9024" y="27123"/>
                  <a:pt x="9591" y="29701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188" name="Google Shape;1188;p96"/>
          <p:cNvSpPr txBox="1"/>
          <p:nvPr/>
        </p:nvSpPr>
        <p:spPr>
          <a:xfrm>
            <a:off x="1252425" y="3552625"/>
            <a:ext cx="6546300" cy="646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</a:rPr>
              <a:t>Consider an evolving warm sector!</a:t>
            </a:r>
            <a:endParaRPr b="1" sz="3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00" y="1028700"/>
            <a:ext cx="4540933" cy="3215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7250" y="1028700"/>
            <a:ext cx="4476748" cy="3214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43"/>
          <p:cNvSpPr txBox="1"/>
          <p:nvPr/>
        </p:nvSpPr>
        <p:spPr>
          <a:xfrm>
            <a:off x="1955700" y="132900"/>
            <a:ext cx="614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A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235" name="Google Shape;235;p43"/>
          <p:cNvSpPr txBox="1"/>
          <p:nvPr/>
        </p:nvSpPr>
        <p:spPr>
          <a:xfrm>
            <a:off x="6984900" y="132900"/>
            <a:ext cx="614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B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236" name="Google Shape;236;p43"/>
          <p:cNvSpPr/>
          <p:nvPr/>
        </p:nvSpPr>
        <p:spPr>
          <a:xfrm>
            <a:off x="162800" y="1028700"/>
            <a:ext cx="666900" cy="103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43"/>
          <p:cNvSpPr/>
          <p:nvPr/>
        </p:nvSpPr>
        <p:spPr>
          <a:xfrm>
            <a:off x="4783275" y="1028700"/>
            <a:ext cx="911100" cy="103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3" name="Google Shape;1193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0"/>
            <a:ext cx="81568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4" name="Google Shape;1194;p97"/>
          <p:cNvSpPr/>
          <p:nvPr/>
        </p:nvSpPr>
        <p:spPr>
          <a:xfrm>
            <a:off x="595575" y="1562375"/>
            <a:ext cx="1794400" cy="3465100"/>
          </a:xfrm>
          <a:custGeom>
            <a:rect b="b" l="l" r="r" t="t"/>
            <a:pathLst>
              <a:path extrusionOk="0" h="138604" w="71776">
                <a:moveTo>
                  <a:pt x="0" y="0"/>
                </a:moveTo>
                <a:cubicBezTo>
                  <a:pt x="4486" y="3919"/>
                  <a:pt x="20625" y="15728"/>
                  <a:pt x="26916" y="23514"/>
                </a:cubicBezTo>
                <a:cubicBezTo>
                  <a:pt x="33207" y="31300"/>
                  <a:pt x="35114" y="38983"/>
                  <a:pt x="37744" y="46717"/>
                </a:cubicBezTo>
                <a:cubicBezTo>
                  <a:pt x="40374" y="54452"/>
                  <a:pt x="41044" y="63321"/>
                  <a:pt x="42694" y="69921"/>
                </a:cubicBezTo>
                <a:cubicBezTo>
                  <a:pt x="44344" y="76521"/>
                  <a:pt x="44551" y="81007"/>
                  <a:pt x="47645" y="86318"/>
                </a:cubicBezTo>
                <a:cubicBezTo>
                  <a:pt x="50739" y="91629"/>
                  <a:pt x="57493" y="95446"/>
                  <a:pt x="61257" y="101788"/>
                </a:cubicBezTo>
                <a:cubicBezTo>
                  <a:pt x="65021" y="108131"/>
                  <a:pt x="68477" y="118237"/>
                  <a:pt x="70230" y="124373"/>
                </a:cubicBezTo>
                <a:cubicBezTo>
                  <a:pt x="71983" y="130509"/>
                  <a:pt x="71518" y="136232"/>
                  <a:pt x="71776" y="138604"/>
                </a:cubicBezTo>
              </a:path>
            </a:pathLst>
          </a:custGeom>
          <a:noFill/>
          <a:ln cap="flat" cmpd="sng" w="28575">
            <a:solidFill>
              <a:srgbClr val="783F04"/>
            </a:solidFill>
            <a:prstDash val="lgDash"/>
            <a:round/>
            <a:headEnd len="med" w="med" type="none"/>
            <a:tailEnd len="med" w="med" type="none"/>
          </a:ln>
        </p:spPr>
      </p:sp>
      <p:sp>
        <p:nvSpPr>
          <p:cNvPr id="1195" name="Google Shape;1195;p97"/>
          <p:cNvSpPr/>
          <p:nvPr/>
        </p:nvSpPr>
        <p:spPr>
          <a:xfrm>
            <a:off x="1786700" y="1693875"/>
            <a:ext cx="1068925" cy="1144725"/>
          </a:xfrm>
          <a:custGeom>
            <a:rect b="b" l="l" r="r" t="t"/>
            <a:pathLst>
              <a:path extrusionOk="0" h="45789" w="42757">
                <a:moveTo>
                  <a:pt x="40529" y="0"/>
                </a:moveTo>
                <a:cubicBezTo>
                  <a:pt x="40838" y="2527"/>
                  <a:pt x="43777" y="10158"/>
                  <a:pt x="42385" y="15160"/>
                </a:cubicBezTo>
                <a:cubicBezTo>
                  <a:pt x="40993" y="20162"/>
                  <a:pt x="36403" y="25988"/>
                  <a:pt x="32175" y="30010"/>
                </a:cubicBezTo>
                <a:cubicBezTo>
                  <a:pt x="27947" y="34032"/>
                  <a:pt x="22379" y="36662"/>
                  <a:pt x="17016" y="39292"/>
                </a:cubicBezTo>
                <a:cubicBezTo>
                  <a:pt x="11654" y="41922"/>
                  <a:pt x="2836" y="44706"/>
                  <a:pt x="0" y="45789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196" name="Google Shape;1196;p97"/>
          <p:cNvSpPr/>
          <p:nvPr/>
        </p:nvSpPr>
        <p:spPr>
          <a:xfrm>
            <a:off x="2867025" y="247500"/>
            <a:ext cx="4411225" cy="1786500"/>
          </a:xfrm>
          <a:custGeom>
            <a:rect b="b" l="l" r="r" t="t"/>
            <a:pathLst>
              <a:path extrusionOk="0" h="71460" w="176449">
                <a:moveTo>
                  <a:pt x="0" y="47631"/>
                </a:moveTo>
                <a:cubicBezTo>
                  <a:pt x="2543" y="48407"/>
                  <a:pt x="10293" y="48829"/>
                  <a:pt x="15260" y="52286"/>
                </a:cubicBezTo>
                <a:cubicBezTo>
                  <a:pt x="20227" y="55743"/>
                  <a:pt x="22892" y="66208"/>
                  <a:pt x="29801" y="68374"/>
                </a:cubicBezTo>
                <a:cubicBezTo>
                  <a:pt x="36711" y="70540"/>
                  <a:pt x="47642" y="65280"/>
                  <a:pt x="56717" y="65280"/>
                </a:cubicBezTo>
                <a:cubicBezTo>
                  <a:pt x="65792" y="65280"/>
                  <a:pt x="75436" y="67394"/>
                  <a:pt x="84253" y="68374"/>
                </a:cubicBezTo>
                <a:cubicBezTo>
                  <a:pt x="93071" y="69354"/>
                  <a:pt x="103503" y="72424"/>
                  <a:pt x="109622" y="71158"/>
                </a:cubicBezTo>
                <a:cubicBezTo>
                  <a:pt x="115741" y="69892"/>
                  <a:pt x="117680" y="64284"/>
                  <a:pt x="120968" y="60776"/>
                </a:cubicBezTo>
                <a:cubicBezTo>
                  <a:pt x="124256" y="57268"/>
                  <a:pt x="125157" y="54153"/>
                  <a:pt x="129350" y="50108"/>
                </a:cubicBezTo>
                <a:cubicBezTo>
                  <a:pt x="133544" y="46063"/>
                  <a:pt x="141167" y="40064"/>
                  <a:pt x="146129" y="36508"/>
                </a:cubicBezTo>
                <a:cubicBezTo>
                  <a:pt x="151091" y="32952"/>
                  <a:pt x="155153" y="32589"/>
                  <a:pt x="159123" y="28773"/>
                </a:cubicBezTo>
                <a:cubicBezTo>
                  <a:pt x="163094" y="24957"/>
                  <a:pt x="167064" y="18409"/>
                  <a:pt x="169952" y="13613"/>
                </a:cubicBezTo>
                <a:cubicBezTo>
                  <a:pt x="172840" y="8818"/>
                  <a:pt x="175366" y="2269"/>
                  <a:pt x="176449" y="0"/>
                </a:cubicBezTo>
              </a:path>
            </a:pathLst>
          </a:custGeom>
          <a:noFill/>
          <a:ln cap="flat" cmpd="sng" w="7620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97" name="Google Shape;1197;p97"/>
          <p:cNvSpPr/>
          <p:nvPr/>
        </p:nvSpPr>
        <p:spPr>
          <a:xfrm>
            <a:off x="2250775" y="2157950"/>
            <a:ext cx="726675" cy="1554650"/>
          </a:xfrm>
          <a:custGeom>
            <a:rect b="b" l="l" r="r" t="t"/>
            <a:pathLst>
              <a:path extrusionOk="0" h="62186" w="29067">
                <a:moveTo>
                  <a:pt x="28463" y="0"/>
                </a:moveTo>
                <a:cubicBezTo>
                  <a:pt x="28463" y="2063"/>
                  <a:pt x="29752" y="6909"/>
                  <a:pt x="28463" y="12375"/>
                </a:cubicBezTo>
                <a:cubicBezTo>
                  <a:pt x="27174" y="17841"/>
                  <a:pt x="23925" y="26401"/>
                  <a:pt x="20728" y="32795"/>
                </a:cubicBezTo>
                <a:cubicBezTo>
                  <a:pt x="17531" y="39189"/>
                  <a:pt x="12736" y="45841"/>
                  <a:pt x="9281" y="50739"/>
                </a:cubicBezTo>
                <a:cubicBezTo>
                  <a:pt x="5826" y="55638"/>
                  <a:pt x="1547" y="60278"/>
                  <a:pt x="0" y="62186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lgDash"/>
            <a:round/>
            <a:headEnd len="med" w="med" type="none"/>
            <a:tailEnd len="med" w="med" type="none"/>
          </a:ln>
        </p:spPr>
      </p:sp>
      <p:sp>
        <p:nvSpPr>
          <p:cNvPr id="1198" name="Google Shape;1198;p97"/>
          <p:cNvSpPr/>
          <p:nvPr/>
        </p:nvSpPr>
        <p:spPr>
          <a:xfrm>
            <a:off x="847725" y="3113794"/>
            <a:ext cx="6763025" cy="1939225"/>
          </a:xfrm>
          <a:custGeom>
            <a:rect b="b" l="l" r="r" t="t"/>
            <a:pathLst>
              <a:path extrusionOk="0" h="77569" w="270521">
                <a:moveTo>
                  <a:pt x="0" y="57757"/>
                </a:moveTo>
                <a:cubicBezTo>
                  <a:pt x="3143" y="53884"/>
                  <a:pt x="14796" y="40739"/>
                  <a:pt x="18860" y="34516"/>
                </a:cubicBezTo>
                <a:cubicBezTo>
                  <a:pt x="22924" y="28293"/>
                  <a:pt x="21527" y="25975"/>
                  <a:pt x="24384" y="20419"/>
                </a:cubicBezTo>
                <a:cubicBezTo>
                  <a:pt x="27242" y="14863"/>
                  <a:pt x="31465" y="4131"/>
                  <a:pt x="36005" y="1178"/>
                </a:cubicBezTo>
                <a:cubicBezTo>
                  <a:pt x="40545" y="-1775"/>
                  <a:pt x="47530" y="1623"/>
                  <a:pt x="51626" y="2702"/>
                </a:cubicBezTo>
                <a:cubicBezTo>
                  <a:pt x="55722" y="3782"/>
                  <a:pt x="56325" y="7306"/>
                  <a:pt x="60579" y="7655"/>
                </a:cubicBezTo>
                <a:cubicBezTo>
                  <a:pt x="64834" y="8004"/>
                  <a:pt x="71914" y="5433"/>
                  <a:pt x="77153" y="4798"/>
                </a:cubicBezTo>
                <a:cubicBezTo>
                  <a:pt x="82392" y="4163"/>
                  <a:pt x="88266" y="2766"/>
                  <a:pt x="92012" y="3845"/>
                </a:cubicBezTo>
                <a:cubicBezTo>
                  <a:pt x="95759" y="4925"/>
                  <a:pt x="97441" y="7941"/>
                  <a:pt x="99632" y="11275"/>
                </a:cubicBezTo>
                <a:cubicBezTo>
                  <a:pt x="101823" y="14609"/>
                  <a:pt x="103283" y="19244"/>
                  <a:pt x="105156" y="23848"/>
                </a:cubicBezTo>
                <a:cubicBezTo>
                  <a:pt x="107029" y="28452"/>
                  <a:pt x="107125" y="36008"/>
                  <a:pt x="110871" y="38897"/>
                </a:cubicBezTo>
                <a:cubicBezTo>
                  <a:pt x="114618" y="41786"/>
                  <a:pt x="122174" y="41342"/>
                  <a:pt x="127635" y="41183"/>
                </a:cubicBezTo>
                <a:cubicBezTo>
                  <a:pt x="133096" y="41024"/>
                  <a:pt x="136779" y="38675"/>
                  <a:pt x="143637" y="37945"/>
                </a:cubicBezTo>
                <a:cubicBezTo>
                  <a:pt x="150495" y="37215"/>
                  <a:pt x="158210" y="36675"/>
                  <a:pt x="168783" y="36802"/>
                </a:cubicBezTo>
                <a:cubicBezTo>
                  <a:pt x="179356" y="36929"/>
                  <a:pt x="196565" y="37882"/>
                  <a:pt x="207074" y="38707"/>
                </a:cubicBezTo>
                <a:cubicBezTo>
                  <a:pt x="217583" y="39533"/>
                  <a:pt x="224378" y="40580"/>
                  <a:pt x="231839" y="41755"/>
                </a:cubicBezTo>
                <a:cubicBezTo>
                  <a:pt x="239300" y="42930"/>
                  <a:pt x="246666" y="43564"/>
                  <a:pt x="251841" y="45755"/>
                </a:cubicBezTo>
                <a:cubicBezTo>
                  <a:pt x="257016" y="47946"/>
                  <a:pt x="259874" y="50295"/>
                  <a:pt x="262890" y="54899"/>
                </a:cubicBezTo>
                <a:cubicBezTo>
                  <a:pt x="265906" y="59503"/>
                  <a:pt x="268733" y="69600"/>
                  <a:pt x="269939" y="73378"/>
                </a:cubicBezTo>
                <a:cubicBezTo>
                  <a:pt x="271146" y="77156"/>
                  <a:pt x="270097" y="76871"/>
                  <a:pt x="270129" y="77569"/>
                </a:cubicBezTo>
              </a:path>
            </a:pathLst>
          </a:custGeom>
          <a:noFill/>
          <a:ln cap="flat" cmpd="sng" w="952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99" name="Google Shape;1199;p97"/>
          <p:cNvSpPr/>
          <p:nvPr/>
        </p:nvSpPr>
        <p:spPr>
          <a:xfrm>
            <a:off x="609600" y="1778857"/>
            <a:ext cx="6777050" cy="2502650"/>
          </a:xfrm>
          <a:custGeom>
            <a:rect b="b" l="l" r="r" t="t"/>
            <a:pathLst>
              <a:path extrusionOk="0" h="100106" w="271082">
                <a:moveTo>
                  <a:pt x="0" y="100106"/>
                </a:moveTo>
                <a:cubicBezTo>
                  <a:pt x="2254" y="98392"/>
                  <a:pt x="9621" y="95756"/>
                  <a:pt x="13526" y="89819"/>
                </a:cubicBezTo>
                <a:cubicBezTo>
                  <a:pt x="17431" y="83882"/>
                  <a:pt x="19971" y="69721"/>
                  <a:pt x="23432" y="64482"/>
                </a:cubicBezTo>
                <a:cubicBezTo>
                  <a:pt x="26893" y="59243"/>
                  <a:pt x="30607" y="61625"/>
                  <a:pt x="34290" y="58386"/>
                </a:cubicBezTo>
                <a:cubicBezTo>
                  <a:pt x="37973" y="55148"/>
                  <a:pt x="42355" y="47782"/>
                  <a:pt x="45530" y="45051"/>
                </a:cubicBezTo>
                <a:cubicBezTo>
                  <a:pt x="48705" y="42321"/>
                  <a:pt x="47943" y="44511"/>
                  <a:pt x="53340" y="42003"/>
                </a:cubicBezTo>
                <a:cubicBezTo>
                  <a:pt x="58738" y="39495"/>
                  <a:pt x="71279" y="35114"/>
                  <a:pt x="77915" y="30002"/>
                </a:cubicBezTo>
                <a:cubicBezTo>
                  <a:pt x="84551" y="24890"/>
                  <a:pt x="90107" y="15175"/>
                  <a:pt x="93155" y="11333"/>
                </a:cubicBezTo>
                <a:cubicBezTo>
                  <a:pt x="96203" y="7491"/>
                  <a:pt x="94139" y="6792"/>
                  <a:pt x="96203" y="6951"/>
                </a:cubicBezTo>
                <a:cubicBezTo>
                  <a:pt x="98267" y="7110"/>
                  <a:pt x="102711" y="9840"/>
                  <a:pt x="105537" y="12285"/>
                </a:cubicBezTo>
                <a:cubicBezTo>
                  <a:pt x="108363" y="14730"/>
                  <a:pt x="110236" y="19937"/>
                  <a:pt x="113157" y="21620"/>
                </a:cubicBezTo>
                <a:cubicBezTo>
                  <a:pt x="116078" y="23303"/>
                  <a:pt x="119983" y="23557"/>
                  <a:pt x="123063" y="22382"/>
                </a:cubicBezTo>
                <a:cubicBezTo>
                  <a:pt x="126143" y="21207"/>
                  <a:pt x="127890" y="15555"/>
                  <a:pt x="131636" y="14571"/>
                </a:cubicBezTo>
                <a:cubicBezTo>
                  <a:pt x="135383" y="13587"/>
                  <a:pt x="141319" y="15492"/>
                  <a:pt x="145542" y="16476"/>
                </a:cubicBezTo>
                <a:cubicBezTo>
                  <a:pt x="149765" y="17460"/>
                  <a:pt x="154400" y="18572"/>
                  <a:pt x="156972" y="20477"/>
                </a:cubicBezTo>
                <a:cubicBezTo>
                  <a:pt x="159544" y="22382"/>
                  <a:pt x="157862" y="26065"/>
                  <a:pt x="160973" y="27906"/>
                </a:cubicBezTo>
                <a:cubicBezTo>
                  <a:pt x="164085" y="29748"/>
                  <a:pt x="170942" y="30256"/>
                  <a:pt x="175641" y="31526"/>
                </a:cubicBezTo>
                <a:cubicBezTo>
                  <a:pt x="180340" y="32796"/>
                  <a:pt x="183643" y="33875"/>
                  <a:pt x="189167" y="35526"/>
                </a:cubicBezTo>
                <a:cubicBezTo>
                  <a:pt x="194692" y="37177"/>
                  <a:pt x="202724" y="41115"/>
                  <a:pt x="208788" y="41432"/>
                </a:cubicBezTo>
                <a:cubicBezTo>
                  <a:pt x="214852" y="41750"/>
                  <a:pt x="221266" y="38923"/>
                  <a:pt x="225552" y="37431"/>
                </a:cubicBezTo>
                <a:cubicBezTo>
                  <a:pt x="229838" y="35939"/>
                  <a:pt x="232728" y="34828"/>
                  <a:pt x="234506" y="32478"/>
                </a:cubicBezTo>
                <a:cubicBezTo>
                  <a:pt x="236284" y="30129"/>
                  <a:pt x="235903" y="26763"/>
                  <a:pt x="236220" y="23334"/>
                </a:cubicBezTo>
                <a:cubicBezTo>
                  <a:pt x="236538" y="19905"/>
                  <a:pt x="234982" y="15746"/>
                  <a:pt x="236411" y="11904"/>
                </a:cubicBezTo>
                <a:cubicBezTo>
                  <a:pt x="237840" y="8062"/>
                  <a:pt x="242602" y="1459"/>
                  <a:pt x="244793" y="284"/>
                </a:cubicBezTo>
                <a:cubicBezTo>
                  <a:pt x="246984" y="-891"/>
                  <a:pt x="248190" y="2030"/>
                  <a:pt x="249555" y="4856"/>
                </a:cubicBezTo>
                <a:cubicBezTo>
                  <a:pt x="250920" y="7682"/>
                  <a:pt x="252317" y="13111"/>
                  <a:pt x="252984" y="17238"/>
                </a:cubicBezTo>
                <a:cubicBezTo>
                  <a:pt x="253651" y="21366"/>
                  <a:pt x="252254" y="26700"/>
                  <a:pt x="253556" y="29621"/>
                </a:cubicBezTo>
                <a:cubicBezTo>
                  <a:pt x="254858" y="32542"/>
                  <a:pt x="257874" y="33843"/>
                  <a:pt x="260795" y="34764"/>
                </a:cubicBezTo>
                <a:cubicBezTo>
                  <a:pt x="263716" y="35685"/>
                  <a:pt x="269368" y="35082"/>
                  <a:pt x="271082" y="35145"/>
                </a:cubicBezTo>
              </a:path>
            </a:pathLst>
          </a:cu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00" name="Google Shape;1200;p97"/>
          <p:cNvSpPr txBox="1"/>
          <p:nvPr/>
        </p:nvSpPr>
        <p:spPr>
          <a:xfrm>
            <a:off x="7300925" y="247175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FF"/>
                </a:solidFill>
              </a:rPr>
              <a:t>70 F</a:t>
            </a:r>
            <a:endParaRPr>
              <a:solidFill>
                <a:srgbClr val="FF00FF"/>
              </a:solidFill>
            </a:endParaRPr>
          </a:p>
        </p:txBody>
      </p:sp>
      <p:sp>
        <p:nvSpPr>
          <p:cNvPr id="1201" name="Google Shape;1201;p97"/>
          <p:cNvSpPr txBox="1"/>
          <p:nvPr/>
        </p:nvSpPr>
        <p:spPr>
          <a:xfrm>
            <a:off x="7129475" y="4835813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FF"/>
                </a:solidFill>
              </a:rPr>
              <a:t>75 F</a:t>
            </a:r>
            <a:endParaRPr>
              <a:solidFill>
                <a:srgbClr val="9900FF"/>
              </a:solidFill>
            </a:endParaRPr>
          </a:p>
        </p:txBody>
      </p:sp>
      <p:sp>
        <p:nvSpPr>
          <p:cNvPr id="1202" name="Google Shape;1202;p97"/>
          <p:cNvSpPr/>
          <p:nvPr/>
        </p:nvSpPr>
        <p:spPr>
          <a:xfrm>
            <a:off x="609600" y="990872"/>
            <a:ext cx="6919925" cy="1290750"/>
          </a:xfrm>
          <a:custGeom>
            <a:rect b="b" l="l" r="r" t="t"/>
            <a:pathLst>
              <a:path extrusionOk="0" h="51630" w="276797">
                <a:moveTo>
                  <a:pt x="0" y="40185"/>
                </a:moveTo>
                <a:cubicBezTo>
                  <a:pt x="1746" y="40185"/>
                  <a:pt x="6382" y="39899"/>
                  <a:pt x="10478" y="40185"/>
                </a:cubicBezTo>
                <a:cubicBezTo>
                  <a:pt x="14574" y="40471"/>
                  <a:pt x="20829" y="40534"/>
                  <a:pt x="24575" y="41899"/>
                </a:cubicBezTo>
                <a:cubicBezTo>
                  <a:pt x="28322" y="43264"/>
                  <a:pt x="29147" y="47900"/>
                  <a:pt x="32957" y="48376"/>
                </a:cubicBezTo>
                <a:cubicBezTo>
                  <a:pt x="36767" y="48852"/>
                  <a:pt x="43435" y="44757"/>
                  <a:pt x="47435" y="44757"/>
                </a:cubicBezTo>
                <a:cubicBezTo>
                  <a:pt x="51436" y="44757"/>
                  <a:pt x="53658" y="47233"/>
                  <a:pt x="56960" y="48376"/>
                </a:cubicBezTo>
                <a:cubicBezTo>
                  <a:pt x="60262" y="49519"/>
                  <a:pt x="63247" y="51837"/>
                  <a:pt x="67247" y="51615"/>
                </a:cubicBezTo>
                <a:cubicBezTo>
                  <a:pt x="71248" y="51393"/>
                  <a:pt x="78328" y="49393"/>
                  <a:pt x="80963" y="47043"/>
                </a:cubicBezTo>
                <a:cubicBezTo>
                  <a:pt x="83598" y="44694"/>
                  <a:pt x="83661" y="39328"/>
                  <a:pt x="83058" y="37518"/>
                </a:cubicBezTo>
                <a:cubicBezTo>
                  <a:pt x="82455" y="35708"/>
                  <a:pt x="79883" y="37168"/>
                  <a:pt x="77343" y="36184"/>
                </a:cubicBezTo>
                <a:cubicBezTo>
                  <a:pt x="74803" y="35200"/>
                  <a:pt x="69215" y="33866"/>
                  <a:pt x="67818" y="31612"/>
                </a:cubicBezTo>
                <a:cubicBezTo>
                  <a:pt x="66421" y="29358"/>
                  <a:pt x="66231" y="25294"/>
                  <a:pt x="68961" y="22659"/>
                </a:cubicBezTo>
                <a:cubicBezTo>
                  <a:pt x="71692" y="20024"/>
                  <a:pt x="79121" y="16246"/>
                  <a:pt x="84201" y="15801"/>
                </a:cubicBezTo>
                <a:cubicBezTo>
                  <a:pt x="89281" y="15357"/>
                  <a:pt x="95155" y="17325"/>
                  <a:pt x="99441" y="19992"/>
                </a:cubicBezTo>
                <a:cubicBezTo>
                  <a:pt x="103727" y="22659"/>
                  <a:pt x="107062" y="28501"/>
                  <a:pt x="109919" y="31803"/>
                </a:cubicBezTo>
                <a:cubicBezTo>
                  <a:pt x="112777" y="35105"/>
                  <a:pt x="114427" y="38026"/>
                  <a:pt x="116586" y="39804"/>
                </a:cubicBezTo>
                <a:cubicBezTo>
                  <a:pt x="118745" y="41582"/>
                  <a:pt x="119762" y="42281"/>
                  <a:pt x="122873" y="42471"/>
                </a:cubicBezTo>
                <a:cubicBezTo>
                  <a:pt x="125985" y="42662"/>
                  <a:pt x="131096" y="40757"/>
                  <a:pt x="135255" y="40947"/>
                </a:cubicBezTo>
                <a:cubicBezTo>
                  <a:pt x="139414" y="41138"/>
                  <a:pt x="144272" y="43582"/>
                  <a:pt x="147828" y="43614"/>
                </a:cubicBezTo>
                <a:cubicBezTo>
                  <a:pt x="151384" y="43646"/>
                  <a:pt x="153829" y="41740"/>
                  <a:pt x="156591" y="41137"/>
                </a:cubicBezTo>
                <a:cubicBezTo>
                  <a:pt x="159353" y="40534"/>
                  <a:pt x="161322" y="40185"/>
                  <a:pt x="164402" y="39994"/>
                </a:cubicBezTo>
                <a:cubicBezTo>
                  <a:pt x="167482" y="39804"/>
                  <a:pt x="171800" y="39296"/>
                  <a:pt x="175070" y="39994"/>
                </a:cubicBezTo>
                <a:cubicBezTo>
                  <a:pt x="178340" y="40693"/>
                  <a:pt x="179705" y="44407"/>
                  <a:pt x="184023" y="44185"/>
                </a:cubicBezTo>
                <a:cubicBezTo>
                  <a:pt x="188341" y="43963"/>
                  <a:pt x="196533" y="41582"/>
                  <a:pt x="200978" y="38661"/>
                </a:cubicBezTo>
                <a:cubicBezTo>
                  <a:pt x="205423" y="35740"/>
                  <a:pt x="206597" y="31009"/>
                  <a:pt x="210693" y="26659"/>
                </a:cubicBezTo>
                <a:cubicBezTo>
                  <a:pt x="214789" y="22309"/>
                  <a:pt x="221615" y="16118"/>
                  <a:pt x="225552" y="12562"/>
                </a:cubicBezTo>
                <a:cubicBezTo>
                  <a:pt x="229489" y="9006"/>
                  <a:pt x="230473" y="7165"/>
                  <a:pt x="234315" y="5323"/>
                </a:cubicBezTo>
                <a:cubicBezTo>
                  <a:pt x="238157" y="3482"/>
                  <a:pt x="244349" y="2307"/>
                  <a:pt x="248603" y="1513"/>
                </a:cubicBezTo>
                <a:cubicBezTo>
                  <a:pt x="252858" y="719"/>
                  <a:pt x="257905" y="-836"/>
                  <a:pt x="259842" y="561"/>
                </a:cubicBezTo>
                <a:cubicBezTo>
                  <a:pt x="261779" y="1958"/>
                  <a:pt x="260382" y="7228"/>
                  <a:pt x="260223" y="9895"/>
                </a:cubicBezTo>
                <a:cubicBezTo>
                  <a:pt x="260064" y="12562"/>
                  <a:pt x="258509" y="14309"/>
                  <a:pt x="258890" y="16563"/>
                </a:cubicBezTo>
                <a:cubicBezTo>
                  <a:pt x="259271" y="18817"/>
                  <a:pt x="260445" y="21326"/>
                  <a:pt x="262509" y="23421"/>
                </a:cubicBezTo>
                <a:cubicBezTo>
                  <a:pt x="264573" y="25517"/>
                  <a:pt x="268891" y="27961"/>
                  <a:pt x="271272" y="29136"/>
                </a:cubicBezTo>
                <a:cubicBezTo>
                  <a:pt x="273653" y="30311"/>
                  <a:pt x="275876" y="30247"/>
                  <a:pt x="276797" y="30469"/>
                </a:cubicBezTo>
              </a:path>
            </a:pathLst>
          </a:custGeom>
          <a:noFill/>
          <a:ln cap="flat" cmpd="sng" w="952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03" name="Google Shape;1203;p97"/>
          <p:cNvSpPr txBox="1"/>
          <p:nvPr/>
        </p:nvSpPr>
        <p:spPr>
          <a:xfrm>
            <a:off x="2352675" y="1109675"/>
            <a:ext cx="548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</a:rPr>
              <a:t>L</a:t>
            </a:r>
            <a:endParaRPr b="1" sz="3600">
              <a:solidFill>
                <a:srgbClr val="FF0000"/>
              </a:solidFill>
            </a:endParaRPr>
          </a:p>
        </p:txBody>
      </p:sp>
      <p:sp>
        <p:nvSpPr>
          <p:cNvPr id="1204" name="Google Shape;1204;p97"/>
          <p:cNvSpPr txBox="1"/>
          <p:nvPr/>
        </p:nvSpPr>
        <p:spPr>
          <a:xfrm>
            <a:off x="7453325" y="155735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65 F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1205" name="Google Shape;1205;p97"/>
          <p:cNvSpPr txBox="1"/>
          <p:nvPr/>
        </p:nvSpPr>
        <p:spPr>
          <a:xfrm>
            <a:off x="600075" y="-33325"/>
            <a:ext cx="548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</a:rPr>
              <a:t>L</a:t>
            </a:r>
            <a:endParaRPr b="1" sz="3600">
              <a:solidFill>
                <a:srgbClr val="FF0000"/>
              </a:solidFill>
            </a:endParaRPr>
          </a:p>
        </p:txBody>
      </p:sp>
      <p:sp>
        <p:nvSpPr>
          <p:cNvPr id="1206" name="Google Shape;1206;p97"/>
          <p:cNvSpPr/>
          <p:nvPr/>
        </p:nvSpPr>
        <p:spPr>
          <a:xfrm>
            <a:off x="4176675" y="2389975"/>
            <a:ext cx="232700" cy="525975"/>
          </a:xfrm>
          <a:custGeom>
            <a:rect b="b" l="l" r="r" t="t"/>
            <a:pathLst>
              <a:path extrusionOk="0" h="21039" w="9308">
                <a:moveTo>
                  <a:pt x="0" y="0"/>
                </a:moveTo>
                <a:cubicBezTo>
                  <a:pt x="1083" y="1031"/>
                  <a:pt x="4950" y="3868"/>
                  <a:pt x="6497" y="6188"/>
                </a:cubicBezTo>
                <a:cubicBezTo>
                  <a:pt x="8044" y="8509"/>
                  <a:pt x="9179" y="11448"/>
                  <a:pt x="9282" y="13923"/>
                </a:cubicBezTo>
                <a:cubicBezTo>
                  <a:pt x="9385" y="16398"/>
                  <a:pt x="7477" y="19853"/>
                  <a:pt x="7116" y="21039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207" name="Google Shape;1207;p97"/>
          <p:cNvSpPr/>
          <p:nvPr/>
        </p:nvSpPr>
        <p:spPr>
          <a:xfrm>
            <a:off x="6040700" y="2397725"/>
            <a:ext cx="119500" cy="665175"/>
          </a:xfrm>
          <a:custGeom>
            <a:rect b="b" l="l" r="r" t="t"/>
            <a:pathLst>
              <a:path extrusionOk="0" h="26607" w="4780">
                <a:moveTo>
                  <a:pt x="0" y="0"/>
                </a:moveTo>
                <a:cubicBezTo>
                  <a:pt x="774" y="1392"/>
                  <a:pt x="4125" y="5311"/>
                  <a:pt x="4641" y="8353"/>
                </a:cubicBezTo>
                <a:cubicBezTo>
                  <a:pt x="5157" y="11395"/>
                  <a:pt x="3764" y="15211"/>
                  <a:pt x="3094" y="18253"/>
                </a:cubicBezTo>
                <a:cubicBezTo>
                  <a:pt x="2424" y="21295"/>
                  <a:pt x="1032" y="25215"/>
                  <a:pt x="619" y="26607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208" name="Google Shape;1208;p97"/>
          <p:cNvSpPr/>
          <p:nvPr/>
        </p:nvSpPr>
        <p:spPr>
          <a:xfrm>
            <a:off x="6241800" y="2018725"/>
            <a:ext cx="417675" cy="634250"/>
          </a:xfrm>
          <a:custGeom>
            <a:rect b="b" l="l" r="r" t="t"/>
            <a:pathLst>
              <a:path extrusionOk="0" h="25370" w="16707">
                <a:moveTo>
                  <a:pt x="0" y="0"/>
                </a:moveTo>
                <a:cubicBezTo>
                  <a:pt x="1341" y="1083"/>
                  <a:pt x="5930" y="4022"/>
                  <a:pt x="8044" y="6497"/>
                </a:cubicBezTo>
                <a:cubicBezTo>
                  <a:pt x="10158" y="8972"/>
                  <a:pt x="11241" y="11705"/>
                  <a:pt x="12685" y="14850"/>
                </a:cubicBezTo>
                <a:cubicBezTo>
                  <a:pt x="14129" y="17996"/>
                  <a:pt x="16037" y="23617"/>
                  <a:pt x="16707" y="25370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209" name="Google Shape;1209;p97"/>
          <p:cNvSpPr/>
          <p:nvPr/>
        </p:nvSpPr>
        <p:spPr>
          <a:xfrm>
            <a:off x="3519225" y="2529200"/>
            <a:ext cx="278451" cy="835341"/>
          </a:xfrm>
          <a:custGeom>
            <a:rect b="b" l="l" r="r" t="t"/>
            <a:pathLst>
              <a:path extrusionOk="0" h="29701" w="9591">
                <a:moveTo>
                  <a:pt x="0" y="0"/>
                </a:moveTo>
                <a:cubicBezTo>
                  <a:pt x="1031" y="2372"/>
                  <a:pt x="4590" y="9282"/>
                  <a:pt x="6188" y="14232"/>
                </a:cubicBezTo>
                <a:cubicBezTo>
                  <a:pt x="7787" y="19182"/>
                  <a:pt x="9024" y="27123"/>
                  <a:pt x="9591" y="29701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210" name="Google Shape;1210;p97"/>
          <p:cNvSpPr txBox="1"/>
          <p:nvPr/>
        </p:nvSpPr>
        <p:spPr>
          <a:xfrm>
            <a:off x="4339100" y="4199875"/>
            <a:ext cx="1601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18 UTC</a:t>
            </a:r>
            <a:endParaRPr b="1" sz="24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4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98"/>
          <p:cNvSpPr txBox="1"/>
          <p:nvPr/>
        </p:nvSpPr>
        <p:spPr>
          <a:xfrm>
            <a:off x="1298850" y="225125"/>
            <a:ext cx="6546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CCCCCC"/>
                </a:solidFill>
              </a:rPr>
              <a:t>Warm Sector Geometry and Residence Time</a:t>
            </a:r>
            <a:endParaRPr b="1" sz="3000">
              <a:solidFill>
                <a:srgbClr val="CCCCCC"/>
              </a:solidFill>
            </a:endParaRPr>
          </a:p>
        </p:txBody>
      </p:sp>
      <p:pic>
        <p:nvPicPr>
          <p:cNvPr id="1216" name="Google Shape;1216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825" y="0"/>
            <a:ext cx="8105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7" name="Google Shape;1217;p98"/>
          <p:cNvSpPr/>
          <p:nvPr/>
        </p:nvSpPr>
        <p:spPr>
          <a:xfrm>
            <a:off x="1290650" y="930591"/>
            <a:ext cx="6138850" cy="3131825"/>
          </a:xfrm>
          <a:custGeom>
            <a:rect b="b" l="l" r="r" t="t"/>
            <a:pathLst>
              <a:path extrusionOk="0" h="125273" w="245554">
                <a:moveTo>
                  <a:pt x="0" y="125273"/>
                </a:moveTo>
                <a:cubicBezTo>
                  <a:pt x="286" y="124765"/>
                  <a:pt x="381" y="125686"/>
                  <a:pt x="1714" y="122225"/>
                </a:cubicBezTo>
                <a:cubicBezTo>
                  <a:pt x="3048" y="118764"/>
                  <a:pt x="6763" y="113144"/>
                  <a:pt x="8001" y="104508"/>
                </a:cubicBezTo>
                <a:cubicBezTo>
                  <a:pt x="9239" y="95872"/>
                  <a:pt x="8160" y="79712"/>
                  <a:pt x="9144" y="70409"/>
                </a:cubicBezTo>
                <a:cubicBezTo>
                  <a:pt x="10128" y="61106"/>
                  <a:pt x="13620" y="54344"/>
                  <a:pt x="13906" y="48692"/>
                </a:cubicBezTo>
                <a:cubicBezTo>
                  <a:pt x="14192" y="43041"/>
                  <a:pt x="10763" y="39231"/>
                  <a:pt x="10858" y="36500"/>
                </a:cubicBezTo>
                <a:cubicBezTo>
                  <a:pt x="10953" y="33770"/>
                  <a:pt x="12097" y="32658"/>
                  <a:pt x="14478" y="32309"/>
                </a:cubicBezTo>
                <a:cubicBezTo>
                  <a:pt x="16859" y="31960"/>
                  <a:pt x="20606" y="34055"/>
                  <a:pt x="25146" y="34404"/>
                </a:cubicBezTo>
                <a:cubicBezTo>
                  <a:pt x="29686" y="34753"/>
                  <a:pt x="37719" y="35039"/>
                  <a:pt x="41719" y="34404"/>
                </a:cubicBezTo>
                <a:cubicBezTo>
                  <a:pt x="45720" y="33769"/>
                  <a:pt x="45561" y="31388"/>
                  <a:pt x="49149" y="30594"/>
                </a:cubicBezTo>
                <a:cubicBezTo>
                  <a:pt x="52737" y="29800"/>
                  <a:pt x="59023" y="30849"/>
                  <a:pt x="63246" y="29642"/>
                </a:cubicBezTo>
                <a:cubicBezTo>
                  <a:pt x="67469" y="28436"/>
                  <a:pt x="71405" y="25990"/>
                  <a:pt x="74485" y="23355"/>
                </a:cubicBezTo>
                <a:cubicBezTo>
                  <a:pt x="77565" y="20720"/>
                  <a:pt x="78517" y="14846"/>
                  <a:pt x="81724" y="13830"/>
                </a:cubicBezTo>
                <a:cubicBezTo>
                  <a:pt x="84931" y="12814"/>
                  <a:pt x="90265" y="15164"/>
                  <a:pt x="93726" y="17259"/>
                </a:cubicBezTo>
                <a:cubicBezTo>
                  <a:pt x="97187" y="19355"/>
                  <a:pt x="97822" y="25292"/>
                  <a:pt x="102489" y="26403"/>
                </a:cubicBezTo>
                <a:cubicBezTo>
                  <a:pt x="107156" y="27514"/>
                  <a:pt x="117252" y="25546"/>
                  <a:pt x="121729" y="23927"/>
                </a:cubicBezTo>
                <a:cubicBezTo>
                  <a:pt x="126206" y="22308"/>
                  <a:pt x="125888" y="19133"/>
                  <a:pt x="129349" y="16688"/>
                </a:cubicBezTo>
                <a:cubicBezTo>
                  <a:pt x="132810" y="14243"/>
                  <a:pt x="138240" y="9734"/>
                  <a:pt x="142494" y="9258"/>
                </a:cubicBezTo>
                <a:cubicBezTo>
                  <a:pt x="146749" y="8782"/>
                  <a:pt x="150749" y="12624"/>
                  <a:pt x="154876" y="13830"/>
                </a:cubicBezTo>
                <a:cubicBezTo>
                  <a:pt x="159004" y="15037"/>
                  <a:pt x="161830" y="16751"/>
                  <a:pt x="167259" y="16497"/>
                </a:cubicBezTo>
                <a:cubicBezTo>
                  <a:pt x="172688" y="16243"/>
                  <a:pt x="182721" y="14624"/>
                  <a:pt x="187452" y="12306"/>
                </a:cubicBezTo>
                <a:cubicBezTo>
                  <a:pt x="192183" y="9988"/>
                  <a:pt x="191611" y="4401"/>
                  <a:pt x="195643" y="2591"/>
                </a:cubicBezTo>
                <a:cubicBezTo>
                  <a:pt x="199675" y="781"/>
                  <a:pt x="203327" y="-1568"/>
                  <a:pt x="211645" y="1448"/>
                </a:cubicBezTo>
                <a:cubicBezTo>
                  <a:pt x="219964" y="4464"/>
                  <a:pt x="239903" y="17481"/>
                  <a:pt x="245554" y="20688"/>
                </a:cubicBezTo>
              </a:path>
            </a:pathLst>
          </a:custGeom>
          <a:noFill/>
          <a:ln cap="flat" cmpd="sng" w="952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18" name="Google Shape;1218;p98"/>
          <p:cNvSpPr/>
          <p:nvPr/>
        </p:nvSpPr>
        <p:spPr>
          <a:xfrm>
            <a:off x="1466850" y="1709353"/>
            <a:ext cx="5853125" cy="2329250"/>
          </a:xfrm>
          <a:custGeom>
            <a:rect b="b" l="l" r="r" t="t"/>
            <a:pathLst>
              <a:path extrusionOk="0" h="93170" w="234125">
                <a:moveTo>
                  <a:pt x="0" y="93170"/>
                </a:moveTo>
                <a:cubicBezTo>
                  <a:pt x="1207" y="88852"/>
                  <a:pt x="5747" y="73739"/>
                  <a:pt x="7239" y="67262"/>
                </a:cubicBezTo>
                <a:cubicBezTo>
                  <a:pt x="8731" y="60785"/>
                  <a:pt x="8287" y="60341"/>
                  <a:pt x="8954" y="54308"/>
                </a:cubicBezTo>
                <a:cubicBezTo>
                  <a:pt x="9621" y="48276"/>
                  <a:pt x="9875" y="36528"/>
                  <a:pt x="11240" y="31067"/>
                </a:cubicBezTo>
                <a:cubicBezTo>
                  <a:pt x="12605" y="25606"/>
                  <a:pt x="15272" y="23225"/>
                  <a:pt x="17145" y="21542"/>
                </a:cubicBezTo>
                <a:cubicBezTo>
                  <a:pt x="19018" y="19859"/>
                  <a:pt x="19844" y="20781"/>
                  <a:pt x="22479" y="20971"/>
                </a:cubicBezTo>
                <a:cubicBezTo>
                  <a:pt x="25114" y="21162"/>
                  <a:pt x="28353" y="22399"/>
                  <a:pt x="32957" y="22685"/>
                </a:cubicBezTo>
                <a:cubicBezTo>
                  <a:pt x="37561" y="22971"/>
                  <a:pt x="43308" y="22209"/>
                  <a:pt x="50102" y="22685"/>
                </a:cubicBezTo>
                <a:cubicBezTo>
                  <a:pt x="56897" y="23161"/>
                  <a:pt x="67977" y="26781"/>
                  <a:pt x="73724" y="25543"/>
                </a:cubicBezTo>
                <a:cubicBezTo>
                  <a:pt x="79471" y="24305"/>
                  <a:pt x="81598" y="18812"/>
                  <a:pt x="84582" y="15256"/>
                </a:cubicBezTo>
                <a:cubicBezTo>
                  <a:pt x="87567" y="11700"/>
                  <a:pt x="88615" y="5858"/>
                  <a:pt x="91631" y="4207"/>
                </a:cubicBezTo>
                <a:cubicBezTo>
                  <a:pt x="94647" y="2556"/>
                  <a:pt x="99727" y="4398"/>
                  <a:pt x="102680" y="5350"/>
                </a:cubicBezTo>
                <a:cubicBezTo>
                  <a:pt x="105633" y="6303"/>
                  <a:pt x="105886" y="8747"/>
                  <a:pt x="109347" y="9922"/>
                </a:cubicBezTo>
                <a:cubicBezTo>
                  <a:pt x="112808" y="11097"/>
                  <a:pt x="120618" y="10525"/>
                  <a:pt x="123444" y="12398"/>
                </a:cubicBezTo>
                <a:cubicBezTo>
                  <a:pt x="126270" y="14271"/>
                  <a:pt x="125445" y="18494"/>
                  <a:pt x="126302" y="21161"/>
                </a:cubicBezTo>
                <a:cubicBezTo>
                  <a:pt x="127159" y="23828"/>
                  <a:pt x="126397" y="27511"/>
                  <a:pt x="128588" y="28400"/>
                </a:cubicBezTo>
                <a:cubicBezTo>
                  <a:pt x="130779" y="29289"/>
                  <a:pt x="135890" y="28559"/>
                  <a:pt x="139446" y="26495"/>
                </a:cubicBezTo>
                <a:cubicBezTo>
                  <a:pt x="143002" y="24431"/>
                  <a:pt x="146971" y="19542"/>
                  <a:pt x="149924" y="16018"/>
                </a:cubicBezTo>
                <a:cubicBezTo>
                  <a:pt x="152877" y="12494"/>
                  <a:pt x="153988" y="7731"/>
                  <a:pt x="157163" y="5350"/>
                </a:cubicBezTo>
                <a:cubicBezTo>
                  <a:pt x="160338" y="2969"/>
                  <a:pt x="165704" y="2619"/>
                  <a:pt x="168974" y="1730"/>
                </a:cubicBezTo>
                <a:cubicBezTo>
                  <a:pt x="172244" y="841"/>
                  <a:pt x="173514" y="-47"/>
                  <a:pt x="176784" y="16"/>
                </a:cubicBezTo>
                <a:cubicBezTo>
                  <a:pt x="180054" y="80"/>
                  <a:pt x="184849" y="79"/>
                  <a:pt x="188595" y="2111"/>
                </a:cubicBezTo>
                <a:cubicBezTo>
                  <a:pt x="192342" y="4143"/>
                  <a:pt x="195834" y="10621"/>
                  <a:pt x="199263" y="12208"/>
                </a:cubicBezTo>
                <a:cubicBezTo>
                  <a:pt x="202692" y="13796"/>
                  <a:pt x="205962" y="11509"/>
                  <a:pt x="209169" y="11636"/>
                </a:cubicBezTo>
                <a:cubicBezTo>
                  <a:pt x="212376" y="11763"/>
                  <a:pt x="214345" y="11383"/>
                  <a:pt x="218504" y="12970"/>
                </a:cubicBezTo>
                <a:cubicBezTo>
                  <a:pt x="222663" y="14558"/>
                  <a:pt x="231522" y="19796"/>
                  <a:pt x="234125" y="21161"/>
                </a:cubicBezTo>
              </a:path>
            </a:pathLst>
          </a:cu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19" name="Google Shape;1219;p98"/>
          <p:cNvSpPr/>
          <p:nvPr/>
        </p:nvSpPr>
        <p:spPr>
          <a:xfrm>
            <a:off x="1624025" y="2995416"/>
            <a:ext cx="2190750" cy="1014600"/>
          </a:xfrm>
          <a:custGeom>
            <a:rect b="b" l="l" r="r" t="t"/>
            <a:pathLst>
              <a:path extrusionOk="0" h="40584" w="87630">
                <a:moveTo>
                  <a:pt x="0" y="40584"/>
                </a:moveTo>
                <a:cubicBezTo>
                  <a:pt x="1365" y="35409"/>
                  <a:pt x="4984" y="15851"/>
                  <a:pt x="8191" y="9533"/>
                </a:cubicBezTo>
                <a:cubicBezTo>
                  <a:pt x="11398" y="3215"/>
                  <a:pt x="15843" y="3723"/>
                  <a:pt x="19240" y="2675"/>
                </a:cubicBezTo>
                <a:cubicBezTo>
                  <a:pt x="22637" y="1627"/>
                  <a:pt x="24860" y="3373"/>
                  <a:pt x="28575" y="3246"/>
                </a:cubicBezTo>
                <a:cubicBezTo>
                  <a:pt x="32290" y="3119"/>
                  <a:pt x="36735" y="2421"/>
                  <a:pt x="41529" y="1913"/>
                </a:cubicBezTo>
                <a:cubicBezTo>
                  <a:pt x="46323" y="1405"/>
                  <a:pt x="53562" y="-532"/>
                  <a:pt x="57340" y="198"/>
                </a:cubicBezTo>
                <a:cubicBezTo>
                  <a:pt x="61118" y="928"/>
                  <a:pt x="61309" y="3183"/>
                  <a:pt x="64198" y="6294"/>
                </a:cubicBezTo>
                <a:cubicBezTo>
                  <a:pt x="67087" y="9406"/>
                  <a:pt x="72422" y="14740"/>
                  <a:pt x="74676" y="18867"/>
                </a:cubicBezTo>
                <a:cubicBezTo>
                  <a:pt x="76930" y="22995"/>
                  <a:pt x="75565" y="27662"/>
                  <a:pt x="77724" y="31059"/>
                </a:cubicBezTo>
                <a:cubicBezTo>
                  <a:pt x="79883" y="34456"/>
                  <a:pt x="85979" y="37886"/>
                  <a:pt x="87630" y="39251"/>
                </a:cubicBezTo>
              </a:path>
            </a:pathLst>
          </a:custGeom>
          <a:noFill/>
          <a:ln cap="flat" cmpd="sng" w="952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20" name="Google Shape;1220;p98"/>
          <p:cNvSpPr/>
          <p:nvPr/>
        </p:nvSpPr>
        <p:spPr>
          <a:xfrm>
            <a:off x="7086600" y="3824300"/>
            <a:ext cx="1347800" cy="871525"/>
          </a:xfrm>
          <a:custGeom>
            <a:rect b="b" l="l" r="r" t="t"/>
            <a:pathLst>
              <a:path extrusionOk="0" h="34861" w="53912">
                <a:moveTo>
                  <a:pt x="0" y="34861"/>
                </a:moveTo>
                <a:cubicBezTo>
                  <a:pt x="826" y="32924"/>
                  <a:pt x="1492" y="25051"/>
                  <a:pt x="4953" y="23241"/>
                </a:cubicBezTo>
                <a:cubicBezTo>
                  <a:pt x="8414" y="21431"/>
                  <a:pt x="16479" y="23940"/>
                  <a:pt x="20765" y="24003"/>
                </a:cubicBezTo>
                <a:cubicBezTo>
                  <a:pt x="25051" y="24067"/>
                  <a:pt x="27179" y="24511"/>
                  <a:pt x="30671" y="23622"/>
                </a:cubicBezTo>
                <a:cubicBezTo>
                  <a:pt x="34164" y="22733"/>
                  <a:pt x="37847" y="22606"/>
                  <a:pt x="41720" y="18669"/>
                </a:cubicBezTo>
                <a:cubicBezTo>
                  <a:pt x="45594" y="14732"/>
                  <a:pt x="51880" y="3112"/>
                  <a:pt x="53912" y="0"/>
                </a:cubicBezTo>
              </a:path>
            </a:pathLst>
          </a:custGeom>
          <a:noFill/>
          <a:ln cap="flat" cmpd="sng" w="952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21" name="Google Shape;1221;p98"/>
          <p:cNvSpPr txBox="1"/>
          <p:nvPr/>
        </p:nvSpPr>
        <p:spPr>
          <a:xfrm>
            <a:off x="7315225" y="2061825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FF"/>
                </a:solidFill>
              </a:rPr>
              <a:t>70 F</a:t>
            </a:r>
            <a:endParaRPr>
              <a:solidFill>
                <a:srgbClr val="FF00FF"/>
              </a:solidFill>
            </a:endParaRPr>
          </a:p>
        </p:txBody>
      </p:sp>
      <p:sp>
        <p:nvSpPr>
          <p:cNvPr id="1222" name="Google Shape;1222;p98"/>
          <p:cNvSpPr txBox="1"/>
          <p:nvPr/>
        </p:nvSpPr>
        <p:spPr>
          <a:xfrm>
            <a:off x="6804600" y="4642463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FF"/>
                </a:solidFill>
              </a:rPr>
              <a:t>75 F</a:t>
            </a:r>
            <a:endParaRPr>
              <a:solidFill>
                <a:srgbClr val="9900FF"/>
              </a:solidFill>
            </a:endParaRPr>
          </a:p>
        </p:txBody>
      </p:sp>
      <p:sp>
        <p:nvSpPr>
          <p:cNvPr id="1223" name="Google Shape;1223;p98"/>
          <p:cNvSpPr txBox="1"/>
          <p:nvPr/>
        </p:nvSpPr>
        <p:spPr>
          <a:xfrm>
            <a:off x="7453325" y="132875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65 F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1224" name="Google Shape;1224;p98"/>
          <p:cNvSpPr txBox="1"/>
          <p:nvPr/>
        </p:nvSpPr>
        <p:spPr>
          <a:xfrm>
            <a:off x="3723925" y="3781638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FF"/>
                </a:solidFill>
              </a:rPr>
              <a:t>75 F</a:t>
            </a:r>
            <a:endParaRPr>
              <a:solidFill>
                <a:srgbClr val="9900FF"/>
              </a:solidFill>
            </a:endParaRPr>
          </a:p>
        </p:txBody>
      </p:sp>
      <p:sp>
        <p:nvSpPr>
          <p:cNvPr id="1225" name="Google Shape;1225;p98"/>
          <p:cNvSpPr/>
          <p:nvPr/>
        </p:nvSpPr>
        <p:spPr>
          <a:xfrm>
            <a:off x="662000" y="1252550"/>
            <a:ext cx="1205475" cy="3481025"/>
          </a:xfrm>
          <a:custGeom>
            <a:rect b="b" l="l" r="r" t="t"/>
            <a:pathLst>
              <a:path extrusionOk="0" h="139241" w="48219">
                <a:moveTo>
                  <a:pt x="0" y="0"/>
                </a:moveTo>
                <a:cubicBezTo>
                  <a:pt x="1080" y="1397"/>
                  <a:pt x="2858" y="6509"/>
                  <a:pt x="6477" y="8382"/>
                </a:cubicBezTo>
                <a:cubicBezTo>
                  <a:pt x="10097" y="10255"/>
                  <a:pt x="17272" y="9175"/>
                  <a:pt x="21717" y="11239"/>
                </a:cubicBezTo>
                <a:cubicBezTo>
                  <a:pt x="26162" y="13303"/>
                  <a:pt x="29718" y="16256"/>
                  <a:pt x="33147" y="20764"/>
                </a:cubicBezTo>
                <a:cubicBezTo>
                  <a:pt x="36576" y="25273"/>
                  <a:pt x="39783" y="31686"/>
                  <a:pt x="42291" y="38290"/>
                </a:cubicBezTo>
                <a:cubicBezTo>
                  <a:pt x="44799" y="44894"/>
                  <a:pt x="48545" y="53276"/>
                  <a:pt x="48196" y="60388"/>
                </a:cubicBezTo>
                <a:cubicBezTo>
                  <a:pt x="47847" y="67500"/>
                  <a:pt x="46041" y="67820"/>
                  <a:pt x="40195" y="80962"/>
                </a:cubicBezTo>
                <a:cubicBezTo>
                  <a:pt x="34349" y="94104"/>
                  <a:pt x="17633" y="129528"/>
                  <a:pt x="13121" y="139241"/>
                </a:cubicBezTo>
              </a:path>
            </a:pathLst>
          </a:custGeom>
          <a:noFill/>
          <a:ln cap="flat" cmpd="sng" w="38100">
            <a:solidFill>
              <a:srgbClr val="783F04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226" name="Google Shape;1226;p98"/>
          <p:cNvSpPr/>
          <p:nvPr/>
        </p:nvSpPr>
        <p:spPr>
          <a:xfrm>
            <a:off x="1919300" y="1409700"/>
            <a:ext cx="2114550" cy="1438275"/>
          </a:xfrm>
          <a:custGeom>
            <a:rect b="b" l="l" r="r" t="t"/>
            <a:pathLst>
              <a:path extrusionOk="0" h="57531" w="84582">
                <a:moveTo>
                  <a:pt x="84582" y="0"/>
                </a:moveTo>
                <a:cubicBezTo>
                  <a:pt x="83090" y="2159"/>
                  <a:pt x="79152" y="9398"/>
                  <a:pt x="75628" y="12954"/>
                </a:cubicBezTo>
                <a:cubicBezTo>
                  <a:pt x="72104" y="16510"/>
                  <a:pt x="67024" y="18637"/>
                  <a:pt x="63436" y="21336"/>
                </a:cubicBezTo>
                <a:cubicBezTo>
                  <a:pt x="59848" y="24035"/>
                  <a:pt x="58293" y="26671"/>
                  <a:pt x="54102" y="29147"/>
                </a:cubicBezTo>
                <a:cubicBezTo>
                  <a:pt x="49911" y="31624"/>
                  <a:pt x="43942" y="33941"/>
                  <a:pt x="38290" y="36195"/>
                </a:cubicBezTo>
                <a:cubicBezTo>
                  <a:pt x="32639" y="38449"/>
                  <a:pt x="25400" y="39719"/>
                  <a:pt x="20193" y="42672"/>
                </a:cubicBezTo>
                <a:cubicBezTo>
                  <a:pt x="14986" y="45625"/>
                  <a:pt x="10414" y="51436"/>
                  <a:pt x="7048" y="53912"/>
                </a:cubicBezTo>
                <a:cubicBezTo>
                  <a:pt x="3683" y="56389"/>
                  <a:pt x="1175" y="56928"/>
                  <a:pt x="0" y="57531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227" name="Google Shape;1227;p98"/>
          <p:cNvSpPr/>
          <p:nvPr/>
        </p:nvSpPr>
        <p:spPr>
          <a:xfrm>
            <a:off x="4016098" y="200025"/>
            <a:ext cx="2679975" cy="923925"/>
          </a:xfrm>
          <a:custGeom>
            <a:rect b="b" l="l" r="r" t="t"/>
            <a:pathLst>
              <a:path extrusionOk="0" h="36957" w="107199">
                <a:moveTo>
                  <a:pt x="519" y="36957"/>
                </a:moveTo>
                <a:cubicBezTo>
                  <a:pt x="487" y="35941"/>
                  <a:pt x="-496" y="33147"/>
                  <a:pt x="329" y="30861"/>
                </a:cubicBezTo>
                <a:cubicBezTo>
                  <a:pt x="1155" y="28575"/>
                  <a:pt x="2964" y="26067"/>
                  <a:pt x="5472" y="23241"/>
                </a:cubicBezTo>
                <a:cubicBezTo>
                  <a:pt x="7980" y="20415"/>
                  <a:pt x="11346" y="16098"/>
                  <a:pt x="15378" y="13907"/>
                </a:cubicBezTo>
                <a:cubicBezTo>
                  <a:pt x="19410" y="11716"/>
                  <a:pt x="24173" y="10446"/>
                  <a:pt x="29666" y="10097"/>
                </a:cubicBezTo>
                <a:cubicBezTo>
                  <a:pt x="35159" y="9748"/>
                  <a:pt x="41668" y="11208"/>
                  <a:pt x="48335" y="11811"/>
                </a:cubicBezTo>
                <a:cubicBezTo>
                  <a:pt x="55003" y="12414"/>
                  <a:pt x="63734" y="11716"/>
                  <a:pt x="69671" y="13716"/>
                </a:cubicBezTo>
                <a:cubicBezTo>
                  <a:pt x="75608" y="15716"/>
                  <a:pt x="79291" y="22511"/>
                  <a:pt x="83958" y="23813"/>
                </a:cubicBezTo>
                <a:cubicBezTo>
                  <a:pt x="88625" y="25115"/>
                  <a:pt x="94277" y="23718"/>
                  <a:pt x="97674" y="21527"/>
                </a:cubicBezTo>
                <a:cubicBezTo>
                  <a:pt x="101071" y="19336"/>
                  <a:pt x="102755" y="14256"/>
                  <a:pt x="104342" y="10668"/>
                </a:cubicBezTo>
                <a:cubicBezTo>
                  <a:pt x="105930" y="7080"/>
                  <a:pt x="106723" y="1778"/>
                  <a:pt x="107199" y="0"/>
                </a:cubicBezTo>
              </a:path>
            </a:pathLst>
          </a:custGeom>
          <a:noFill/>
          <a:ln cap="flat" cmpd="sng" w="7620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28" name="Google Shape;1228;p98"/>
          <p:cNvSpPr txBox="1"/>
          <p:nvPr/>
        </p:nvSpPr>
        <p:spPr>
          <a:xfrm>
            <a:off x="3648075" y="728675"/>
            <a:ext cx="548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</a:rPr>
              <a:t>L</a:t>
            </a:r>
            <a:endParaRPr b="1" sz="3600">
              <a:solidFill>
                <a:srgbClr val="FF0000"/>
              </a:solidFill>
            </a:endParaRPr>
          </a:p>
        </p:txBody>
      </p:sp>
      <p:sp>
        <p:nvSpPr>
          <p:cNvPr id="1229" name="Google Shape;1229;p98"/>
          <p:cNvSpPr/>
          <p:nvPr/>
        </p:nvSpPr>
        <p:spPr>
          <a:xfrm>
            <a:off x="1638300" y="1123950"/>
            <a:ext cx="1909775" cy="671725"/>
          </a:xfrm>
          <a:custGeom>
            <a:rect b="b" l="l" r="r" t="t"/>
            <a:pathLst>
              <a:path extrusionOk="0" h="26869" w="76391">
                <a:moveTo>
                  <a:pt x="76391" y="9144"/>
                </a:moveTo>
                <a:cubicBezTo>
                  <a:pt x="74105" y="9970"/>
                  <a:pt x="66739" y="12002"/>
                  <a:pt x="62675" y="14097"/>
                </a:cubicBezTo>
                <a:cubicBezTo>
                  <a:pt x="58611" y="16193"/>
                  <a:pt x="56770" y="19590"/>
                  <a:pt x="52007" y="21717"/>
                </a:cubicBezTo>
                <a:cubicBezTo>
                  <a:pt x="47245" y="23844"/>
                  <a:pt x="40228" y="26829"/>
                  <a:pt x="34100" y="26861"/>
                </a:cubicBezTo>
                <a:cubicBezTo>
                  <a:pt x="27972" y="26893"/>
                  <a:pt x="20034" y="25305"/>
                  <a:pt x="15240" y="21908"/>
                </a:cubicBezTo>
                <a:cubicBezTo>
                  <a:pt x="10446" y="18511"/>
                  <a:pt x="7874" y="10128"/>
                  <a:pt x="5334" y="6477"/>
                </a:cubicBezTo>
                <a:cubicBezTo>
                  <a:pt x="2794" y="2826"/>
                  <a:pt x="889" y="1080"/>
                  <a:pt x="0" y="0"/>
                </a:cubicBezTo>
              </a:path>
            </a:pathLst>
          </a:custGeom>
          <a:noFill/>
          <a:ln cap="flat" cmpd="sng" w="28575">
            <a:solidFill>
              <a:srgbClr val="674EA7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230" name="Google Shape;1230;p98"/>
          <p:cNvSpPr txBox="1"/>
          <p:nvPr/>
        </p:nvSpPr>
        <p:spPr>
          <a:xfrm>
            <a:off x="1298850" y="461250"/>
            <a:ext cx="548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</a:rPr>
              <a:t>L</a:t>
            </a:r>
            <a:endParaRPr b="1" sz="3600">
              <a:solidFill>
                <a:srgbClr val="FF0000"/>
              </a:solidFill>
            </a:endParaRPr>
          </a:p>
        </p:txBody>
      </p:sp>
      <p:sp>
        <p:nvSpPr>
          <p:cNvPr id="1231" name="Google Shape;1231;p98"/>
          <p:cNvSpPr/>
          <p:nvPr/>
        </p:nvSpPr>
        <p:spPr>
          <a:xfrm>
            <a:off x="2428875" y="2057400"/>
            <a:ext cx="1100150" cy="1190625"/>
          </a:xfrm>
          <a:custGeom>
            <a:rect b="b" l="l" r="r" t="t"/>
            <a:pathLst>
              <a:path extrusionOk="0" h="47625" w="44006">
                <a:moveTo>
                  <a:pt x="44006" y="0"/>
                </a:moveTo>
                <a:cubicBezTo>
                  <a:pt x="42609" y="2032"/>
                  <a:pt x="39879" y="6699"/>
                  <a:pt x="35624" y="12192"/>
                </a:cubicBezTo>
                <a:cubicBezTo>
                  <a:pt x="31370" y="17685"/>
                  <a:pt x="24416" y="27052"/>
                  <a:pt x="18479" y="32957"/>
                </a:cubicBezTo>
                <a:cubicBezTo>
                  <a:pt x="12542" y="38863"/>
                  <a:pt x="3080" y="45180"/>
                  <a:pt x="0" y="47625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lgDash"/>
            <a:round/>
            <a:headEnd len="med" w="med" type="none"/>
            <a:tailEnd len="med" w="med" type="none"/>
          </a:ln>
        </p:spPr>
      </p:sp>
      <p:sp>
        <p:nvSpPr>
          <p:cNvPr id="1232" name="Google Shape;1232;p98"/>
          <p:cNvSpPr/>
          <p:nvPr/>
        </p:nvSpPr>
        <p:spPr>
          <a:xfrm>
            <a:off x="3557600" y="2371725"/>
            <a:ext cx="333366" cy="900144"/>
          </a:xfrm>
          <a:custGeom>
            <a:rect b="b" l="l" r="r" t="t"/>
            <a:pathLst>
              <a:path extrusionOk="0" h="27242" w="8763">
                <a:moveTo>
                  <a:pt x="0" y="0"/>
                </a:moveTo>
                <a:cubicBezTo>
                  <a:pt x="794" y="2000"/>
                  <a:pt x="3302" y="7462"/>
                  <a:pt x="4762" y="12002"/>
                </a:cubicBezTo>
                <a:cubicBezTo>
                  <a:pt x="6223" y="16542"/>
                  <a:pt x="8096" y="24702"/>
                  <a:pt x="8763" y="27242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233" name="Google Shape;1233;p98"/>
          <p:cNvSpPr/>
          <p:nvPr/>
        </p:nvSpPr>
        <p:spPr>
          <a:xfrm>
            <a:off x="4314825" y="1414475"/>
            <a:ext cx="2762250" cy="985825"/>
          </a:xfrm>
          <a:custGeom>
            <a:rect b="b" l="l" r="r" t="t"/>
            <a:pathLst>
              <a:path extrusionOk="0" h="39433" w="110490">
                <a:moveTo>
                  <a:pt x="0" y="0"/>
                </a:moveTo>
                <a:cubicBezTo>
                  <a:pt x="1175" y="1492"/>
                  <a:pt x="3207" y="6350"/>
                  <a:pt x="7049" y="8953"/>
                </a:cubicBezTo>
                <a:cubicBezTo>
                  <a:pt x="10891" y="11557"/>
                  <a:pt x="18130" y="13430"/>
                  <a:pt x="23051" y="15621"/>
                </a:cubicBezTo>
                <a:cubicBezTo>
                  <a:pt x="27972" y="17812"/>
                  <a:pt x="31147" y="20542"/>
                  <a:pt x="36576" y="22098"/>
                </a:cubicBezTo>
                <a:cubicBezTo>
                  <a:pt x="42005" y="23654"/>
                  <a:pt x="49816" y="24161"/>
                  <a:pt x="55626" y="24955"/>
                </a:cubicBezTo>
                <a:cubicBezTo>
                  <a:pt x="61436" y="25749"/>
                  <a:pt x="65755" y="25622"/>
                  <a:pt x="71438" y="26860"/>
                </a:cubicBezTo>
                <a:cubicBezTo>
                  <a:pt x="77121" y="28098"/>
                  <a:pt x="83217" y="30290"/>
                  <a:pt x="89726" y="32385"/>
                </a:cubicBezTo>
                <a:cubicBezTo>
                  <a:pt x="96235" y="34481"/>
                  <a:pt x="107029" y="38258"/>
                  <a:pt x="110490" y="39433"/>
                </a:cubicBezTo>
              </a:path>
            </a:pathLst>
          </a:custGeom>
          <a:noFill/>
          <a:ln cap="flat" cmpd="sng" w="2857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34" name="Google Shape;1234;p98"/>
          <p:cNvSpPr/>
          <p:nvPr/>
        </p:nvSpPr>
        <p:spPr>
          <a:xfrm>
            <a:off x="5220850" y="835325"/>
            <a:ext cx="1005500" cy="296575"/>
          </a:xfrm>
          <a:custGeom>
            <a:rect b="b" l="l" r="r" t="t"/>
            <a:pathLst>
              <a:path extrusionOk="0" h="11863" w="40220">
                <a:moveTo>
                  <a:pt x="0" y="0"/>
                </a:moveTo>
                <a:cubicBezTo>
                  <a:pt x="1134" y="1496"/>
                  <a:pt x="4279" y="7065"/>
                  <a:pt x="6806" y="8973"/>
                </a:cubicBezTo>
                <a:cubicBezTo>
                  <a:pt x="9333" y="10881"/>
                  <a:pt x="11396" y="11087"/>
                  <a:pt x="15160" y="11448"/>
                </a:cubicBezTo>
                <a:cubicBezTo>
                  <a:pt x="18924" y="11809"/>
                  <a:pt x="25214" y="12273"/>
                  <a:pt x="29391" y="11138"/>
                </a:cubicBezTo>
                <a:cubicBezTo>
                  <a:pt x="33568" y="10004"/>
                  <a:pt x="38415" y="5724"/>
                  <a:pt x="40220" y="4641"/>
                </a:cubicBezTo>
              </a:path>
            </a:pathLst>
          </a:custGeom>
          <a:noFill/>
          <a:ln cap="flat" cmpd="sng" w="28575">
            <a:solidFill>
              <a:srgbClr val="980000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235" name="Google Shape;1235;p98"/>
          <p:cNvSpPr txBox="1"/>
          <p:nvPr/>
        </p:nvSpPr>
        <p:spPr>
          <a:xfrm>
            <a:off x="4339100" y="4199875"/>
            <a:ext cx="1601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21 UTC</a:t>
            </a:r>
            <a:endParaRPr b="1" sz="2400"/>
          </a:p>
        </p:txBody>
      </p:sp>
      <p:sp>
        <p:nvSpPr>
          <p:cNvPr id="1236" name="Google Shape;1236;p98"/>
          <p:cNvSpPr/>
          <p:nvPr/>
        </p:nvSpPr>
        <p:spPr>
          <a:xfrm>
            <a:off x="587825" y="92825"/>
            <a:ext cx="997775" cy="1222050"/>
          </a:xfrm>
          <a:custGeom>
            <a:rect b="b" l="l" r="r" t="t"/>
            <a:pathLst>
              <a:path extrusionOk="0" h="48882" w="39911">
                <a:moveTo>
                  <a:pt x="39911" y="0"/>
                </a:moveTo>
                <a:cubicBezTo>
                  <a:pt x="39241" y="2630"/>
                  <a:pt x="38210" y="10364"/>
                  <a:pt x="35889" y="15778"/>
                </a:cubicBezTo>
                <a:cubicBezTo>
                  <a:pt x="33569" y="21192"/>
                  <a:pt x="30732" y="27586"/>
                  <a:pt x="25988" y="32485"/>
                </a:cubicBezTo>
                <a:cubicBezTo>
                  <a:pt x="21244" y="37384"/>
                  <a:pt x="11756" y="42437"/>
                  <a:pt x="7425" y="45170"/>
                </a:cubicBezTo>
                <a:cubicBezTo>
                  <a:pt x="3094" y="47903"/>
                  <a:pt x="1238" y="48263"/>
                  <a:pt x="0" y="48882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0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99"/>
          <p:cNvSpPr txBox="1"/>
          <p:nvPr/>
        </p:nvSpPr>
        <p:spPr>
          <a:xfrm>
            <a:off x="1298850" y="225125"/>
            <a:ext cx="6546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CCCCCC"/>
                </a:solidFill>
              </a:rPr>
              <a:t>Warm Sector Geometry and Residence Time</a:t>
            </a:r>
            <a:endParaRPr b="1" sz="3000">
              <a:solidFill>
                <a:srgbClr val="CCCCCC"/>
              </a:solidFill>
            </a:endParaRPr>
          </a:p>
        </p:txBody>
      </p:sp>
      <p:pic>
        <p:nvPicPr>
          <p:cNvPr id="1242" name="Google Shape;1242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825" y="0"/>
            <a:ext cx="8105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3" name="Google Shape;1243;p99"/>
          <p:cNvSpPr/>
          <p:nvPr/>
        </p:nvSpPr>
        <p:spPr>
          <a:xfrm>
            <a:off x="1290650" y="930591"/>
            <a:ext cx="6138850" cy="3131825"/>
          </a:xfrm>
          <a:custGeom>
            <a:rect b="b" l="l" r="r" t="t"/>
            <a:pathLst>
              <a:path extrusionOk="0" h="125273" w="245554">
                <a:moveTo>
                  <a:pt x="0" y="125273"/>
                </a:moveTo>
                <a:cubicBezTo>
                  <a:pt x="286" y="124765"/>
                  <a:pt x="381" y="125686"/>
                  <a:pt x="1714" y="122225"/>
                </a:cubicBezTo>
                <a:cubicBezTo>
                  <a:pt x="3048" y="118764"/>
                  <a:pt x="6763" y="113144"/>
                  <a:pt x="8001" y="104508"/>
                </a:cubicBezTo>
                <a:cubicBezTo>
                  <a:pt x="9239" y="95872"/>
                  <a:pt x="8160" y="79712"/>
                  <a:pt x="9144" y="70409"/>
                </a:cubicBezTo>
                <a:cubicBezTo>
                  <a:pt x="10128" y="61106"/>
                  <a:pt x="13620" y="54344"/>
                  <a:pt x="13906" y="48692"/>
                </a:cubicBezTo>
                <a:cubicBezTo>
                  <a:pt x="14192" y="43041"/>
                  <a:pt x="10763" y="39231"/>
                  <a:pt x="10858" y="36500"/>
                </a:cubicBezTo>
                <a:cubicBezTo>
                  <a:pt x="10953" y="33770"/>
                  <a:pt x="12097" y="32658"/>
                  <a:pt x="14478" y="32309"/>
                </a:cubicBezTo>
                <a:cubicBezTo>
                  <a:pt x="16859" y="31960"/>
                  <a:pt x="20606" y="34055"/>
                  <a:pt x="25146" y="34404"/>
                </a:cubicBezTo>
                <a:cubicBezTo>
                  <a:pt x="29686" y="34753"/>
                  <a:pt x="37719" y="35039"/>
                  <a:pt x="41719" y="34404"/>
                </a:cubicBezTo>
                <a:cubicBezTo>
                  <a:pt x="45720" y="33769"/>
                  <a:pt x="45561" y="31388"/>
                  <a:pt x="49149" y="30594"/>
                </a:cubicBezTo>
                <a:cubicBezTo>
                  <a:pt x="52737" y="29800"/>
                  <a:pt x="59023" y="30849"/>
                  <a:pt x="63246" y="29642"/>
                </a:cubicBezTo>
                <a:cubicBezTo>
                  <a:pt x="67469" y="28436"/>
                  <a:pt x="71405" y="25990"/>
                  <a:pt x="74485" y="23355"/>
                </a:cubicBezTo>
                <a:cubicBezTo>
                  <a:pt x="77565" y="20720"/>
                  <a:pt x="78517" y="14846"/>
                  <a:pt x="81724" y="13830"/>
                </a:cubicBezTo>
                <a:cubicBezTo>
                  <a:pt x="84931" y="12814"/>
                  <a:pt x="90265" y="15164"/>
                  <a:pt x="93726" y="17259"/>
                </a:cubicBezTo>
                <a:cubicBezTo>
                  <a:pt x="97187" y="19355"/>
                  <a:pt x="97822" y="25292"/>
                  <a:pt x="102489" y="26403"/>
                </a:cubicBezTo>
                <a:cubicBezTo>
                  <a:pt x="107156" y="27514"/>
                  <a:pt x="117252" y="25546"/>
                  <a:pt x="121729" y="23927"/>
                </a:cubicBezTo>
                <a:cubicBezTo>
                  <a:pt x="126206" y="22308"/>
                  <a:pt x="125888" y="19133"/>
                  <a:pt x="129349" y="16688"/>
                </a:cubicBezTo>
                <a:cubicBezTo>
                  <a:pt x="132810" y="14243"/>
                  <a:pt x="138240" y="9734"/>
                  <a:pt x="142494" y="9258"/>
                </a:cubicBezTo>
                <a:cubicBezTo>
                  <a:pt x="146749" y="8782"/>
                  <a:pt x="150749" y="12624"/>
                  <a:pt x="154876" y="13830"/>
                </a:cubicBezTo>
                <a:cubicBezTo>
                  <a:pt x="159004" y="15037"/>
                  <a:pt x="161830" y="16751"/>
                  <a:pt x="167259" y="16497"/>
                </a:cubicBezTo>
                <a:cubicBezTo>
                  <a:pt x="172688" y="16243"/>
                  <a:pt x="182721" y="14624"/>
                  <a:pt x="187452" y="12306"/>
                </a:cubicBezTo>
                <a:cubicBezTo>
                  <a:pt x="192183" y="9988"/>
                  <a:pt x="191611" y="4401"/>
                  <a:pt x="195643" y="2591"/>
                </a:cubicBezTo>
                <a:cubicBezTo>
                  <a:pt x="199675" y="781"/>
                  <a:pt x="203327" y="-1568"/>
                  <a:pt x="211645" y="1448"/>
                </a:cubicBezTo>
                <a:cubicBezTo>
                  <a:pt x="219964" y="4464"/>
                  <a:pt x="239903" y="17481"/>
                  <a:pt x="245554" y="20688"/>
                </a:cubicBezTo>
              </a:path>
            </a:pathLst>
          </a:custGeom>
          <a:noFill/>
          <a:ln cap="flat" cmpd="sng" w="952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44" name="Google Shape;1244;p99"/>
          <p:cNvSpPr/>
          <p:nvPr/>
        </p:nvSpPr>
        <p:spPr>
          <a:xfrm>
            <a:off x="1466850" y="1709353"/>
            <a:ext cx="5853125" cy="2329250"/>
          </a:xfrm>
          <a:custGeom>
            <a:rect b="b" l="l" r="r" t="t"/>
            <a:pathLst>
              <a:path extrusionOk="0" h="93170" w="234125">
                <a:moveTo>
                  <a:pt x="0" y="93170"/>
                </a:moveTo>
                <a:cubicBezTo>
                  <a:pt x="1207" y="88852"/>
                  <a:pt x="5747" y="73739"/>
                  <a:pt x="7239" y="67262"/>
                </a:cubicBezTo>
                <a:cubicBezTo>
                  <a:pt x="8731" y="60785"/>
                  <a:pt x="8287" y="60341"/>
                  <a:pt x="8954" y="54308"/>
                </a:cubicBezTo>
                <a:cubicBezTo>
                  <a:pt x="9621" y="48276"/>
                  <a:pt x="9875" y="36528"/>
                  <a:pt x="11240" y="31067"/>
                </a:cubicBezTo>
                <a:cubicBezTo>
                  <a:pt x="12605" y="25606"/>
                  <a:pt x="15272" y="23225"/>
                  <a:pt x="17145" y="21542"/>
                </a:cubicBezTo>
                <a:cubicBezTo>
                  <a:pt x="19018" y="19859"/>
                  <a:pt x="19844" y="20781"/>
                  <a:pt x="22479" y="20971"/>
                </a:cubicBezTo>
                <a:cubicBezTo>
                  <a:pt x="25114" y="21162"/>
                  <a:pt x="28353" y="22399"/>
                  <a:pt x="32957" y="22685"/>
                </a:cubicBezTo>
                <a:cubicBezTo>
                  <a:pt x="37561" y="22971"/>
                  <a:pt x="43308" y="22209"/>
                  <a:pt x="50102" y="22685"/>
                </a:cubicBezTo>
                <a:cubicBezTo>
                  <a:pt x="56897" y="23161"/>
                  <a:pt x="67977" y="26781"/>
                  <a:pt x="73724" y="25543"/>
                </a:cubicBezTo>
                <a:cubicBezTo>
                  <a:pt x="79471" y="24305"/>
                  <a:pt x="81598" y="18812"/>
                  <a:pt x="84582" y="15256"/>
                </a:cubicBezTo>
                <a:cubicBezTo>
                  <a:pt x="87567" y="11700"/>
                  <a:pt x="88615" y="5858"/>
                  <a:pt x="91631" y="4207"/>
                </a:cubicBezTo>
                <a:cubicBezTo>
                  <a:pt x="94647" y="2556"/>
                  <a:pt x="99727" y="4398"/>
                  <a:pt x="102680" y="5350"/>
                </a:cubicBezTo>
                <a:cubicBezTo>
                  <a:pt x="105633" y="6303"/>
                  <a:pt x="105886" y="8747"/>
                  <a:pt x="109347" y="9922"/>
                </a:cubicBezTo>
                <a:cubicBezTo>
                  <a:pt x="112808" y="11097"/>
                  <a:pt x="120618" y="10525"/>
                  <a:pt x="123444" y="12398"/>
                </a:cubicBezTo>
                <a:cubicBezTo>
                  <a:pt x="126270" y="14271"/>
                  <a:pt x="125445" y="18494"/>
                  <a:pt x="126302" y="21161"/>
                </a:cubicBezTo>
                <a:cubicBezTo>
                  <a:pt x="127159" y="23828"/>
                  <a:pt x="126397" y="27511"/>
                  <a:pt x="128588" y="28400"/>
                </a:cubicBezTo>
                <a:cubicBezTo>
                  <a:pt x="130779" y="29289"/>
                  <a:pt x="135890" y="28559"/>
                  <a:pt x="139446" y="26495"/>
                </a:cubicBezTo>
                <a:cubicBezTo>
                  <a:pt x="143002" y="24431"/>
                  <a:pt x="146971" y="19542"/>
                  <a:pt x="149924" y="16018"/>
                </a:cubicBezTo>
                <a:cubicBezTo>
                  <a:pt x="152877" y="12494"/>
                  <a:pt x="153988" y="7731"/>
                  <a:pt x="157163" y="5350"/>
                </a:cubicBezTo>
                <a:cubicBezTo>
                  <a:pt x="160338" y="2969"/>
                  <a:pt x="165704" y="2619"/>
                  <a:pt x="168974" y="1730"/>
                </a:cubicBezTo>
                <a:cubicBezTo>
                  <a:pt x="172244" y="841"/>
                  <a:pt x="173514" y="-47"/>
                  <a:pt x="176784" y="16"/>
                </a:cubicBezTo>
                <a:cubicBezTo>
                  <a:pt x="180054" y="80"/>
                  <a:pt x="184849" y="79"/>
                  <a:pt x="188595" y="2111"/>
                </a:cubicBezTo>
                <a:cubicBezTo>
                  <a:pt x="192342" y="4143"/>
                  <a:pt x="195834" y="10621"/>
                  <a:pt x="199263" y="12208"/>
                </a:cubicBezTo>
                <a:cubicBezTo>
                  <a:pt x="202692" y="13796"/>
                  <a:pt x="205962" y="11509"/>
                  <a:pt x="209169" y="11636"/>
                </a:cubicBezTo>
                <a:cubicBezTo>
                  <a:pt x="212376" y="11763"/>
                  <a:pt x="214345" y="11383"/>
                  <a:pt x="218504" y="12970"/>
                </a:cubicBezTo>
                <a:cubicBezTo>
                  <a:pt x="222663" y="14558"/>
                  <a:pt x="231522" y="19796"/>
                  <a:pt x="234125" y="21161"/>
                </a:cubicBezTo>
              </a:path>
            </a:pathLst>
          </a:cu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45" name="Google Shape;1245;p99"/>
          <p:cNvSpPr/>
          <p:nvPr/>
        </p:nvSpPr>
        <p:spPr>
          <a:xfrm>
            <a:off x="1624025" y="2995416"/>
            <a:ext cx="2190750" cy="1014600"/>
          </a:xfrm>
          <a:custGeom>
            <a:rect b="b" l="l" r="r" t="t"/>
            <a:pathLst>
              <a:path extrusionOk="0" h="40584" w="87630">
                <a:moveTo>
                  <a:pt x="0" y="40584"/>
                </a:moveTo>
                <a:cubicBezTo>
                  <a:pt x="1365" y="35409"/>
                  <a:pt x="4984" y="15851"/>
                  <a:pt x="8191" y="9533"/>
                </a:cubicBezTo>
                <a:cubicBezTo>
                  <a:pt x="11398" y="3215"/>
                  <a:pt x="15843" y="3723"/>
                  <a:pt x="19240" y="2675"/>
                </a:cubicBezTo>
                <a:cubicBezTo>
                  <a:pt x="22637" y="1627"/>
                  <a:pt x="24860" y="3373"/>
                  <a:pt x="28575" y="3246"/>
                </a:cubicBezTo>
                <a:cubicBezTo>
                  <a:pt x="32290" y="3119"/>
                  <a:pt x="36735" y="2421"/>
                  <a:pt x="41529" y="1913"/>
                </a:cubicBezTo>
                <a:cubicBezTo>
                  <a:pt x="46323" y="1405"/>
                  <a:pt x="53562" y="-532"/>
                  <a:pt x="57340" y="198"/>
                </a:cubicBezTo>
                <a:cubicBezTo>
                  <a:pt x="61118" y="928"/>
                  <a:pt x="61309" y="3183"/>
                  <a:pt x="64198" y="6294"/>
                </a:cubicBezTo>
                <a:cubicBezTo>
                  <a:pt x="67087" y="9406"/>
                  <a:pt x="72422" y="14740"/>
                  <a:pt x="74676" y="18867"/>
                </a:cubicBezTo>
                <a:cubicBezTo>
                  <a:pt x="76930" y="22995"/>
                  <a:pt x="75565" y="27662"/>
                  <a:pt x="77724" y="31059"/>
                </a:cubicBezTo>
                <a:cubicBezTo>
                  <a:pt x="79883" y="34456"/>
                  <a:pt x="85979" y="37886"/>
                  <a:pt x="87630" y="39251"/>
                </a:cubicBezTo>
              </a:path>
            </a:pathLst>
          </a:custGeom>
          <a:noFill/>
          <a:ln cap="flat" cmpd="sng" w="952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46" name="Google Shape;1246;p99"/>
          <p:cNvSpPr/>
          <p:nvPr/>
        </p:nvSpPr>
        <p:spPr>
          <a:xfrm>
            <a:off x="7086600" y="3824300"/>
            <a:ext cx="1347800" cy="871525"/>
          </a:xfrm>
          <a:custGeom>
            <a:rect b="b" l="l" r="r" t="t"/>
            <a:pathLst>
              <a:path extrusionOk="0" h="34861" w="53912">
                <a:moveTo>
                  <a:pt x="0" y="34861"/>
                </a:moveTo>
                <a:cubicBezTo>
                  <a:pt x="826" y="32924"/>
                  <a:pt x="1492" y="25051"/>
                  <a:pt x="4953" y="23241"/>
                </a:cubicBezTo>
                <a:cubicBezTo>
                  <a:pt x="8414" y="21431"/>
                  <a:pt x="16479" y="23940"/>
                  <a:pt x="20765" y="24003"/>
                </a:cubicBezTo>
                <a:cubicBezTo>
                  <a:pt x="25051" y="24067"/>
                  <a:pt x="27179" y="24511"/>
                  <a:pt x="30671" y="23622"/>
                </a:cubicBezTo>
                <a:cubicBezTo>
                  <a:pt x="34164" y="22733"/>
                  <a:pt x="37847" y="22606"/>
                  <a:pt x="41720" y="18669"/>
                </a:cubicBezTo>
                <a:cubicBezTo>
                  <a:pt x="45594" y="14732"/>
                  <a:pt x="51880" y="3112"/>
                  <a:pt x="53912" y="0"/>
                </a:cubicBezTo>
              </a:path>
            </a:pathLst>
          </a:custGeom>
          <a:noFill/>
          <a:ln cap="flat" cmpd="sng" w="952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47" name="Google Shape;1247;p99"/>
          <p:cNvSpPr txBox="1"/>
          <p:nvPr/>
        </p:nvSpPr>
        <p:spPr>
          <a:xfrm>
            <a:off x="7315225" y="2061825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FF"/>
                </a:solidFill>
              </a:rPr>
              <a:t>70 F</a:t>
            </a:r>
            <a:endParaRPr>
              <a:solidFill>
                <a:srgbClr val="FF00FF"/>
              </a:solidFill>
            </a:endParaRPr>
          </a:p>
        </p:txBody>
      </p:sp>
      <p:sp>
        <p:nvSpPr>
          <p:cNvPr id="1248" name="Google Shape;1248;p99"/>
          <p:cNvSpPr txBox="1"/>
          <p:nvPr/>
        </p:nvSpPr>
        <p:spPr>
          <a:xfrm>
            <a:off x="6804600" y="4642463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FF"/>
                </a:solidFill>
              </a:rPr>
              <a:t>75 F</a:t>
            </a:r>
            <a:endParaRPr>
              <a:solidFill>
                <a:srgbClr val="9900FF"/>
              </a:solidFill>
            </a:endParaRPr>
          </a:p>
        </p:txBody>
      </p:sp>
      <p:sp>
        <p:nvSpPr>
          <p:cNvPr id="1249" name="Google Shape;1249;p99"/>
          <p:cNvSpPr txBox="1"/>
          <p:nvPr/>
        </p:nvSpPr>
        <p:spPr>
          <a:xfrm>
            <a:off x="7453325" y="132875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65 F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1250" name="Google Shape;1250;p99"/>
          <p:cNvSpPr txBox="1"/>
          <p:nvPr/>
        </p:nvSpPr>
        <p:spPr>
          <a:xfrm>
            <a:off x="3723925" y="3781638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FF"/>
                </a:solidFill>
              </a:rPr>
              <a:t>75 F</a:t>
            </a:r>
            <a:endParaRPr>
              <a:solidFill>
                <a:srgbClr val="9900FF"/>
              </a:solidFill>
            </a:endParaRPr>
          </a:p>
        </p:txBody>
      </p:sp>
      <p:sp>
        <p:nvSpPr>
          <p:cNvPr id="1251" name="Google Shape;1251;p99"/>
          <p:cNvSpPr/>
          <p:nvPr/>
        </p:nvSpPr>
        <p:spPr>
          <a:xfrm>
            <a:off x="662000" y="1252550"/>
            <a:ext cx="1205475" cy="3481025"/>
          </a:xfrm>
          <a:custGeom>
            <a:rect b="b" l="l" r="r" t="t"/>
            <a:pathLst>
              <a:path extrusionOk="0" h="139241" w="48219">
                <a:moveTo>
                  <a:pt x="0" y="0"/>
                </a:moveTo>
                <a:cubicBezTo>
                  <a:pt x="1080" y="1397"/>
                  <a:pt x="2858" y="6509"/>
                  <a:pt x="6477" y="8382"/>
                </a:cubicBezTo>
                <a:cubicBezTo>
                  <a:pt x="10097" y="10255"/>
                  <a:pt x="17272" y="9175"/>
                  <a:pt x="21717" y="11239"/>
                </a:cubicBezTo>
                <a:cubicBezTo>
                  <a:pt x="26162" y="13303"/>
                  <a:pt x="29718" y="16256"/>
                  <a:pt x="33147" y="20764"/>
                </a:cubicBezTo>
                <a:cubicBezTo>
                  <a:pt x="36576" y="25273"/>
                  <a:pt x="39783" y="31686"/>
                  <a:pt x="42291" y="38290"/>
                </a:cubicBezTo>
                <a:cubicBezTo>
                  <a:pt x="44799" y="44894"/>
                  <a:pt x="48545" y="53276"/>
                  <a:pt x="48196" y="60388"/>
                </a:cubicBezTo>
                <a:cubicBezTo>
                  <a:pt x="47847" y="67500"/>
                  <a:pt x="46041" y="67820"/>
                  <a:pt x="40195" y="80962"/>
                </a:cubicBezTo>
                <a:cubicBezTo>
                  <a:pt x="34349" y="94104"/>
                  <a:pt x="17633" y="129528"/>
                  <a:pt x="13121" y="139241"/>
                </a:cubicBezTo>
              </a:path>
            </a:pathLst>
          </a:custGeom>
          <a:noFill/>
          <a:ln cap="flat" cmpd="sng" w="38100">
            <a:solidFill>
              <a:srgbClr val="783F04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252" name="Google Shape;1252;p99"/>
          <p:cNvSpPr/>
          <p:nvPr/>
        </p:nvSpPr>
        <p:spPr>
          <a:xfrm>
            <a:off x="1919300" y="1409700"/>
            <a:ext cx="2114550" cy="1438275"/>
          </a:xfrm>
          <a:custGeom>
            <a:rect b="b" l="l" r="r" t="t"/>
            <a:pathLst>
              <a:path extrusionOk="0" h="57531" w="84582">
                <a:moveTo>
                  <a:pt x="84582" y="0"/>
                </a:moveTo>
                <a:cubicBezTo>
                  <a:pt x="83090" y="2159"/>
                  <a:pt x="79152" y="9398"/>
                  <a:pt x="75628" y="12954"/>
                </a:cubicBezTo>
                <a:cubicBezTo>
                  <a:pt x="72104" y="16510"/>
                  <a:pt x="67024" y="18637"/>
                  <a:pt x="63436" y="21336"/>
                </a:cubicBezTo>
                <a:cubicBezTo>
                  <a:pt x="59848" y="24035"/>
                  <a:pt x="58293" y="26671"/>
                  <a:pt x="54102" y="29147"/>
                </a:cubicBezTo>
                <a:cubicBezTo>
                  <a:pt x="49911" y="31624"/>
                  <a:pt x="43942" y="33941"/>
                  <a:pt x="38290" y="36195"/>
                </a:cubicBezTo>
                <a:cubicBezTo>
                  <a:pt x="32639" y="38449"/>
                  <a:pt x="25400" y="39719"/>
                  <a:pt x="20193" y="42672"/>
                </a:cubicBezTo>
                <a:cubicBezTo>
                  <a:pt x="14986" y="45625"/>
                  <a:pt x="10414" y="51436"/>
                  <a:pt x="7048" y="53912"/>
                </a:cubicBezTo>
                <a:cubicBezTo>
                  <a:pt x="3683" y="56389"/>
                  <a:pt x="1175" y="56928"/>
                  <a:pt x="0" y="57531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253" name="Google Shape;1253;p99"/>
          <p:cNvSpPr/>
          <p:nvPr/>
        </p:nvSpPr>
        <p:spPr>
          <a:xfrm>
            <a:off x="4016098" y="200025"/>
            <a:ext cx="2679975" cy="923925"/>
          </a:xfrm>
          <a:custGeom>
            <a:rect b="b" l="l" r="r" t="t"/>
            <a:pathLst>
              <a:path extrusionOk="0" h="36957" w="107199">
                <a:moveTo>
                  <a:pt x="519" y="36957"/>
                </a:moveTo>
                <a:cubicBezTo>
                  <a:pt x="487" y="35941"/>
                  <a:pt x="-496" y="33147"/>
                  <a:pt x="329" y="30861"/>
                </a:cubicBezTo>
                <a:cubicBezTo>
                  <a:pt x="1155" y="28575"/>
                  <a:pt x="2964" y="26067"/>
                  <a:pt x="5472" y="23241"/>
                </a:cubicBezTo>
                <a:cubicBezTo>
                  <a:pt x="7980" y="20415"/>
                  <a:pt x="11346" y="16098"/>
                  <a:pt x="15378" y="13907"/>
                </a:cubicBezTo>
                <a:cubicBezTo>
                  <a:pt x="19410" y="11716"/>
                  <a:pt x="24173" y="10446"/>
                  <a:pt x="29666" y="10097"/>
                </a:cubicBezTo>
                <a:cubicBezTo>
                  <a:pt x="35159" y="9748"/>
                  <a:pt x="41668" y="11208"/>
                  <a:pt x="48335" y="11811"/>
                </a:cubicBezTo>
                <a:cubicBezTo>
                  <a:pt x="55003" y="12414"/>
                  <a:pt x="63734" y="11716"/>
                  <a:pt x="69671" y="13716"/>
                </a:cubicBezTo>
                <a:cubicBezTo>
                  <a:pt x="75608" y="15716"/>
                  <a:pt x="79291" y="22511"/>
                  <a:pt x="83958" y="23813"/>
                </a:cubicBezTo>
                <a:cubicBezTo>
                  <a:pt x="88625" y="25115"/>
                  <a:pt x="94277" y="23718"/>
                  <a:pt x="97674" y="21527"/>
                </a:cubicBezTo>
                <a:cubicBezTo>
                  <a:pt x="101071" y="19336"/>
                  <a:pt x="102755" y="14256"/>
                  <a:pt x="104342" y="10668"/>
                </a:cubicBezTo>
                <a:cubicBezTo>
                  <a:pt x="105930" y="7080"/>
                  <a:pt x="106723" y="1778"/>
                  <a:pt x="107199" y="0"/>
                </a:cubicBezTo>
              </a:path>
            </a:pathLst>
          </a:custGeom>
          <a:noFill/>
          <a:ln cap="flat" cmpd="sng" w="7620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54" name="Google Shape;1254;p99"/>
          <p:cNvSpPr txBox="1"/>
          <p:nvPr/>
        </p:nvSpPr>
        <p:spPr>
          <a:xfrm>
            <a:off x="3648075" y="728675"/>
            <a:ext cx="548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</a:rPr>
              <a:t>L</a:t>
            </a:r>
            <a:endParaRPr b="1" sz="3600">
              <a:solidFill>
                <a:srgbClr val="FF0000"/>
              </a:solidFill>
            </a:endParaRPr>
          </a:p>
        </p:txBody>
      </p:sp>
      <p:sp>
        <p:nvSpPr>
          <p:cNvPr id="1255" name="Google Shape;1255;p99"/>
          <p:cNvSpPr/>
          <p:nvPr/>
        </p:nvSpPr>
        <p:spPr>
          <a:xfrm>
            <a:off x="1638300" y="1123950"/>
            <a:ext cx="1909775" cy="671725"/>
          </a:xfrm>
          <a:custGeom>
            <a:rect b="b" l="l" r="r" t="t"/>
            <a:pathLst>
              <a:path extrusionOk="0" h="26869" w="76391">
                <a:moveTo>
                  <a:pt x="76391" y="9144"/>
                </a:moveTo>
                <a:cubicBezTo>
                  <a:pt x="74105" y="9970"/>
                  <a:pt x="66739" y="12002"/>
                  <a:pt x="62675" y="14097"/>
                </a:cubicBezTo>
                <a:cubicBezTo>
                  <a:pt x="58611" y="16193"/>
                  <a:pt x="56770" y="19590"/>
                  <a:pt x="52007" y="21717"/>
                </a:cubicBezTo>
                <a:cubicBezTo>
                  <a:pt x="47245" y="23844"/>
                  <a:pt x="40228" y="26829"/>
                  <a:pt x="34100" y="26861"/>
                </a:cubicBezTo>
                <a:cubicBezTo>
                  <a:pt x="27972" y="26893"/>
                  <a:pt x="20034" y="25305"/>
                  <a:pt x="15240" y="21908"/>
                </a:cubicBezTo>
                <a:cubicBezTo>
                  <a:pt x="10446" y="18511"/>
                  <a:pt x="7874" y="10128"/>
                  <a:pt x="5334" y="6477"/>
                </a:cubicBezTo>
                <a:cubicBezTo>
                  <a:pt x="2794" y="2826"/>
                  <a:pt x="889" y="1080"/>
                  <a:pt x="0" y="0"/>
                </a:cubicBezTo>
              </a:path>
            </a:pathLst>
          </a:custGeom>
          <a:noFill/>
          <a:ln cap="flat" cmpd="sng" w="28575">
            <a:solidFill>
              <a:srgbClr val="674EA7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256" name="Google Shape;1256;p99"/>
          <p:cNvSpPr txBox="1"/>
          <p:nvPr/>
        </p:nvSpPr>
        <p:spPr>
          <a:xfrm>
            <a:off x="1298850" y="461250"/>
            <a:ext cx="548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</a:rPr>
              <a:t>L</a:t>
            </a:r>
            <a:endParaRPr b="1" sz="3600">
              <a:solidFill>
                <a:srgbClr val="FF0000"/>
              </a:solidFill>
            </a:endParaRPr>
          </a:p>
        </p:txBody>
      </p:sp>
      <p:sp>
        <p:nvSpPr>
          <p:cNvPr id="1257" name="Google Shape;1257;p99"/>
          <p:cNvSpPr/>
          <p:nvPr/>
        </p:nvSpPr>
        <p:spPr>
          <a:xfrm>
            <a:off x="2428875" y="2057400"/>
            <a:ext cx="1100150" cy="1190625"/>
          </a:xfrm>
          <a:custGeom>
            <a:rect b="b" l="l" r="r" t="t"/>
            <a:pathLst>
              <a:path extrusionOk="0" h="47625" w="44006">
                <a:moveTo>
                  <a:pt x="44006" y="0"/>
                </a:moveTo>
                <a:cubicBezTo>
                  <a:pt x="42609" y="2032"/>
                  <a:pt x="39879" y="6699"/>
                  <a:pt x="35624" y="12192"/>
                </a:cubicBezTo>
                <a:cubicBezTo>
                  <a:pt x="31370" y="17685"/>
                  <a:pt x="24416" y="27052"/>
                  <a:pt x="18479" y="32957"/>
                </a:cubicBezTo>
                <a:cubicBezTo>
                  <a:pt x="12542" y="38863"/>
                  <a:pt x="3080" y="45180"/>
                  <a:pt x="0" y="47625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lgDash"/>
            <a:round/>
            <a:headEnd len="med" w="med" type="none"/>
            <a:tailEnd len="med" w="med" type="none"/>
          </a:ln>
        </p:spPr>
      </p:sp>
      <p:sp>
        <p:nvSpPr>
          <p:cNvPr id="1258" name="Google Shape;1258;p99"/>
          <p:cNvSpPr/>
          <p:nvPr/>
        </p:nvSpPr>
        <p:spPr>
          <a:xfrm>
            <a:off x="3557600" y="2371725"/>
            <a:ext cx="333366" cy="900144"/>
          </a:xfrm>
          <a:custGeom>
            <a:rect b="b" l="l" r="r" t="t"/>
            <a:pathLst>
              <a:path extrusionOk="0" h="27242" w="8763">
                <a:moveTo>
                  <a:pt x="0" y="0"/>
                </a:moveTo>
                <a:cubicBezTo>
                  <a:pt x="794" y="2000"/>
                  <a:pt x="3302" y="7462"/>
                  <a:pt x="4762" y="12002"/>
                </a:cubicBezTo>
                <a:cubicBezTo>
                  <a:pt x="6223" y="16542"/>
                  <a:pt x="8096" y="24702"/>
                  <a:pt x="8763" y="27242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259" name="Google Shape;1259;p99"/>
          <p:cNvSpPr/>
          <p:nvPr/>
        </p:nvSpPr>
        <p:spPr>
          <a:xfrm>
            <a:off x="4314825" y="1414475"/>
            <a:ext cx="2762250" cy="985825"/>
          </a:xfrm>
          <a:custGeom>
            <a:rect b="b" l="l" r="r" t="t"/>
            <a:pathLst>
              <a:path extrusionOk="0" h="39433" w="110490">
                <a:moveTo>
                  <a:pt x="0" y="0"/>
                </a:moveTo>
                <a:cubicBezTo>
                  <a:pt x="1175" y="1492"/>
                  <a:pt x="3207" y="6350"/>
                  <a:pt x="7049" y="8953"/>
                </a:cubicBezTo>
                <a:cubicBezTo>
                  <a:pt x="10891" y="11557"/>
                  <a:pt x="18130" y="13430"/>
                  <a:pt x="23051" y="15621"/>
                </a:cubicBezTo>
                <a:cubicBezTo>
                  <a:pt x="27972" y="17812"/>
                  <a:pt x="31147" y="20542"/>
                  <a:pt x="36576" y="22098"/>
                </a:cubicBezTo>
                <a:cubicBezTo>
                  <a:pt x="42005" y="23654"/>
                  <a:pt x="49816" y="24161"/>
                  <a:pt x="55626" y="24955"/>
                </a:cubicBezTo>
                <a:cubicBezTo>
                  <a:pt x="61436" y="25749"/>
                  <a:pt x="65755" y="25622"/>
                  <a:pt x="71438" y="26860"/>
                </a:cubicBezTo>
                <a:cubicBezTo>
                  <a:pt x="77121" y="28098"/>
                  <a:pt x="83217" y="30290"/>
                  <a:pt x="89726" y="32385"/>
                </a:cubicBezTo>
                <a:cubicBezTo>
                  <a:pt x="96235" y="34481"/>
                  <a:pt x="107029" y="38258"/>
                  <a:pt x="110490" y="39433"/>
                </a:cubicBezTo>
              </a:path>
            </a:pathLst>
          </a:custGeom>
          <a:noFill/>
          <a:ln cap="flat" cmpd="sng" w="2857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60" name="Google Shape;1260;p99"/>
          <p:cNvSpPr/>
          <p:nvPr/>
        </p:nvSpPr>
        <p:spPr>
          <a:xfrm>
            <a:off x="5220850" y="835325"/>
            <a:ext cx="1005500" cy="296575"/>
          </a:xfrm>
          <a:custGeom>
            <a:rect b="b" l="l" r="r" t="t"/>
            <a:pathLst>
              <a:path extrusionOk="0" h="11863" w="40220">
                <a:moveTo>
                  <a:pt x="0" y="0"/>
                </a:moveTo>
                <a:cubicBezTo>
                  <a:pt x="1134" y="1496"/>
                  <a:pt x="4279" y="7065"/>
                  <a:pt x="6806" y="8973"/>
                </a:cubicBezTo>
                <a:cubicBezTo>
                  <a:pt x="9333" y="10881"/>
                  <a:pt x="11396" y="11087"/>
                  <a:pt x="15160" y="11448"/>
                </a:cubicBezTo>
                <a:cubicBezTo>
                  <a:pt x="18924" y="11809"/>
                  <a:pt x="25214" y="12273"/>
                  <a:pt x="29391" y="11138"/>
                </a:cubicBezTo>
                <a:cubicBezTo>
                  <a:pt x="33568" y="10004"/>
                  <a:pt x="38415" y="5724"/>
                  <a:pt x="40220" y="4641"/>
                </a:cubicBezTo>
              </a:path>
            </a:pathLst>
          </a:custGeom>
          <a:noFill/>
          <a:ln cap="flat" cmpd="sng" w="28575">
            <a:solidFill>
              <a:srgbClr val="980000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261" name="Google Shape;1261;p99"/>
          <p:cNvSpPr txBox="1"/>
          <p:nvPr/>
        </p:nvSpPr>
        <p:spPr>
          <a:xfrm>
            <a:off x="4339100" y="4199875"/>
            <a:ext cx="1601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21 UTC</a:t>
            </a:r>
            <a:endParaRPr b="1" sz="2400"/>
          </a:p>
        </p:txBody>
      </p:sp>
      <p:sp>
        <p:nvSpPr>
          <p:cNvPr id="1262" name="Google Shape;1262;p99"/>
          <p:cNvSpPr/>
          <p:nvPr/>
        </p:nvSpPr>
        <p:spPr>
          <a:xfrm>
            <a:off x="4052701" y="517040"/>
            <a:ext cx="2215300" cy="1431700"/>
          </a:xfrm>
          <a:custGeom>
            <a:rect b="b" l="l" r="r" t="t"/>
            <a:pathLst>
              <a:path extrusionOk="0" h="57268" w="88612">
                <a:moveTo>
                  <a:pt x="19809" y="56664"/>
                </a:moveTo>
                <a:cubicBezTo>
                  <a:pt x="14292" y="55736"/>
                  <a:pt x="8878" y="54498"/>
                  <a:pt x="5578" y="51095"/>
                </a:cubicBezTo>
                <a:cubicBezTo>
                  <a:pt x="2278" y="47692"/>
                  <a:pt x="164" y="42381"/>
                  <a:pt x="9" y="36245"/>
                </a:cubicBezTo>
                <a:cubicBezTo>
                  <a:pt x="-146" y="30109"/>
                  <a:pt x="1711" y="20002"/>
                  <a:pt x="4650" y="14278"/>
                </a:cubicBezTo>
                <a:cubicBezTo>
                  <a:pt x="7589" y="8554"/>
                  <a:pt x="12900" y="4275"/>
                  <a:pt x="17644" y="1903"/>
                </a:cubicBezTo>
                <a:cubicBezTo>
                  <a:pt x="22388" y="-469"/>
                  <a:pt x="27132" y="47"/>
                  <a:pt x="33113" y="47"/>
                </a:cubicBezTo>
                <a:cubicBezTo>
                  <a:pt x="39094" y="47"/>
                  <a:pt x="46726" y="1027"/>
                  <a:pt x="53532" y="1903"/>
                </a:cubicBezTo>
                <a:cubicBezTo>
                  <a:pt x="60339" y="2780"/>
                  <a:pt x="68332" y="1954"/>
                  <a:pt x="73952" y="5306"/>
                </a:cubicBezTo>
                <a:cubicBezTo>
                  <a:pt x="79573" y="8658"/>
                  <a:pt x="85089" y="16805"/>
                  <a:pt x="87255" y="22013"/>
                </a:cubicBezTo>
                <a:cubicBezTo>
                  <a:pt x="89421" y="27221"/>
                  <a:pt x="88751" y="32377"/>
                  <a:pt x="86946" y="36554"/>
                </a:cubicBezTo>
                <a:cubicBezTo>
                  <a:pt x="85141" y="40731"/>
                  <a:pt x="80655" y="44392"/>
                  <a:pt x="76427" y="47073"/>
                </a:cubicBezTo>
                <a:cubicBezTo>
                  <a:pt x="72199" y="49754"/>
                  <a:pt x="67867" y="51044"/>
                  <a:pt x="61576" y="52642"/>
                </a:cubicBezTo>
                <a:cubicBezTo>
                  <a:pt x="55285" y="54241"/>
                  <a:pt x="45643" y="55994"/>
                  <a:pt x="38682" y="56664"/>
                </a:cubicBezTo>
                <a:cubicBezTo>
                  <a:pt x="31721" y="57334"/>
                  <a:pt x="25326" y="57592"/>
                  <a:pt x="19809" y="56664"/>
                </a:cubicBezTo>
                <a:close/>
              </a:path>
            </a:pathLst>
          </a:custGeom>
          <a:solidFill>
            <a:srgbClr val="38761D">
              <a:alpha val="20130"/>
            </a:srgbClr>
          </a:solidFill>
          <a:ln cap="flat" cmpd="sng" w="28575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63" name="Google Shape;1263;p99"/>
          <p:cNvSpPr txBox="1"/>
          <p:nvPr/>
        </p:nvSpPr>
        <p:spPr>
          <a:xfrm>
            <a:off x="5995063" y="2346800"/>
            <a:ext cx="2274000" cy="1477500"/>
          </a:xfrm>
          <a:prstGeom prst="rect">
            <a:avLst/>
          </a:prstGeom>
          <a:solidFill>
            <a:srgbClr val="B6D7A8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Note the diffuse warm frontal zone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Warm sector is expanding northeast with the deepening surface low.</a:t>
            </a:r>
            <a:endParaRPr/>
          </a:p>
        </p:txBody>
      </p:sp>
      <p:cxnSp>
        <p:nvCxnSpPr>
          <p:cNvPr id="1264" name="Google Shape;1264;p99"/>
          <p:cNvCxnSpPr/>
          <p:nvPr/>
        </p:nvCxnSpPr>
        <p:spPr>
          <a:xfrm rot="10800000">
            <a:off x="5731300" y="1639775"/>
            <a:ext cx="464100" cy="703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65" name="Google Shape;1265;p99"/>
          <p:cNvSpPr/>
          <p:nvPr/>
        </p:nvSpPr>
        <p:spPr>
          <a:xfrm>
            <a:off x="587825" y="92825"/>
            <a:ext cx="997775" cy="1222050"/>
          </a:xfrm>
          <a:custGeom>
            <a:rect b="b" l="l" r="r" t="t"/>
            <a:pathLst>
              <a:path extrusionOk="0" h="48882" w="39911">
                <a:moveTo>
                  <a:pt x="39911" y="0"/>
                </a:moveTo>
                <a:cubicBezTo>
                  <a:pt x="39241" y="2630"/>
                  <a:pt x="38210" y="10364"/>
                  <a:pt x="35889" y="15778"/>
                </a:cubicBezTo>
                <a:cubicBezTo>
                  <a:pt x="33569" y="21192"/>
                  <a:pt x="30732" y="27586"/>
                  <a:pt x="25988" y="32485"/>
                </a:cubicBezTo>
                <a:cubicBezTo>
                  <a:pt x="21244" y="37384"/>
                  <a:pt x="11756" y="42437"/>
                  <a:pt x="7425" y="45170"/>
                </a:cubicBezTo>
                <a:cubicBezTo>
                  <a:pt x="3094" y="47903"/>
                  <a:pt x="1238" y="48263"/>
                  <a:pt x="0" y="48882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9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p100"/>
          <p:cNvSpPr txBox="1"/>
          <p:nvPr/>
        </p:nvSpPr>
        <p:spPr>
          <a:xfrm>
            <a:off x="1298850" y="225125"/>
            <a:ext cx="6546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CCCCCC"/>
                </a:solidFill>
              </a:rPr>
              <a:t>Warm Sector Geometry and Residence Time</a:t>
            </a:r>
            <a:endParaRPr b="1" sz="3000">
              <a:solidFill>
                <a:srgbClr val="CCCCCC"/>
              </a:solidFill>
            </a:endParaRPr>
          </a:p>
        </p:txBody>
      </p:sp>
      <p:pic>
        <p:nvPicPr>
          <p:cNvPr id="1271" name="Google Shape;1271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825" y="0"/>
            <a:ext cx="8105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2" name="Google Shape;1272;p100"/>
          <p:cNvSpPr/>
          <p:nvPr/>
        </p:nvSpPr>
        <p:spPr>
          <a:xfrm>
            <a:off x="1290650" y="930591"/>
            <a:ext cx="6138850" cy="3131825"/>
          </a:xfrm>
          <a:custGeom>
            <a:rect b="b" l="l" r="r" t="t"/>
            <a:pathLst>
              <a:path extrusionOk="0" h="125273" w="245554">
                <a:moveTo>
                  <a:pt x="0" y="125273"/>
                </a:moveTo>
                <a:cubicBezTo>
                  <a:pt x="286" y="124765"/>
                  <a:pt x="381" y="125686"/>
                  <a:pt x="1714" y="122225"/>
                </a:cubicBezTo>
                <a:cubicBezTo>
                  <a:pt x="3048" y="118764"/>
                  <a:pt x="6763" y="113144"/>
                  <a:pt x="8001" y="104508"/>
                </a:cubicBezTo>
                <a:cubicBezTo>
                  <a:pt x="9239" y="95872"/>
                  <a:pt x="8160" y="79712"/>
                  <a:pt x="9144" y="70409"/>
                </a:cubicBezTo>
                <a:cubicBezTo>
                  <a:pt x="10128" y="61106"/>
                  <a:pt x="13620" y="54344"/>
                  <a:pt x="13906" y="48692"/>
                </a:cubicBezTo>
                <a:cubicBezTo>
                  <a:pt x="14192" y="43041"/>
                  <a:pt x="10763" y="39231"/>
                  <a:pt x="10858" y="36500"/>
                </a:cubicBezTo>
                <a:cubicBezTo>
                  <a:pt x="10953" y="33770"/>
                  <a:pt x="12097" y="32658"/>
                  <a:pt x="14478" y="32309"/>
                </a:cubicBezTo>
                <a:cubicBezTo>
                  <a:pt x="16859" y="31960"/>
                  <a:pt x="20606" y="34055"/>
                  <a:pt x="25146" y="34404"/>
                </a:cubicBezTo>
                <a:cubicBezTo>
                  <a:pt x="29686" y="34753"/>
                  <a:pt x="37719" y="35039"/>
                  <a:pt x="41719" y="34404"/>
                </a:cubicBezTo>
                <a:cubicBezTo>
                  <a:pt x="45720" y="33769"/>
                  <a:pt x="45561" y="31388"/>
                  <a:pt x="49149" y="30594"/>
                </a:cubicBezTo>
                <a:cubicBezTo>
                  <a:pt x="52737" y="29800"/>
                  <a:pt x="59023" y="30849"/>
                  <a:pt x="63246" y="29642"/>
                </a:cubicBezTo>
                <a:cubicBezTo>
                  <a:pt x="67469" y="28436"/>
                  <a:pt x="71405" y="25990"/>
                  <a:pt x="74485" y="23355"/>
                </a:cubicBezTo>
                <a:cubicBezTo>
                  <a:pt x="77565" y="20720"/>
                  <a:pt x="78517" y="14846"/>
                  <a:pt x="81724" y="13830"/>
                </a:cubicBezTo>
                <a:cubicBezTo>
                  <a:pt x="84931" y="12814"/>
                  <a:pt x="90265" y="15164"/>
                  <a:pt x="93726" y="17259"/>
                </a:cubicBezTo>
                <a:cubicBezTo>
                  <a:pt x="97187" y="19355"/>
                  <a:pt x="97822" y="25292"/>
                  <a:pt x="102489" y="26403"/>
                </a:cubicBezTo>
                <a:cubicBezTo>
                  <a:pt x="107156" y="27514"/>
                  <a:pt x="117252" y="25546"/>
                  <a:pt x="121729" y="23927"/>
                </a:cubicBezTo>
                <a:cubicBezTo>
                  <a:pt x="126206" y="22308"/>
                  <a:pt x="125888" y="19133"/>
                  <a:pt x="129349" y="16688"/>
                </a:cubicBezTo>
                <a:cubicBezTo>
                  <a:pt x="132810" y="14243"/>
                  <a:pt x="138240" y="9734"/>
                  <a:pt x="142494" y="9258"/>
                </a:cubicBezTo>
                <a:cubicBezTo>
                  <a:pt x="146749" y="8782"/>
                  <a:pt x="150749" y="12624"/>
                  <a:pt x="154876" y="13830"/>
                </a:cubicBezTo>
                <a:cubicBezTo>
                  <a:pt x="159004" y="15037"/>
                  <a:pt x="161830" y="16751"/>
                  <a:pt x="167259" y="16497"/>
                </a:cubicBezTo>
                <a:cubicBezTo>
                  <a:pt x="172688" y="16243"/>
                  <a:pt x="182721" y="14624"/>
                  <a:pt x="187452" y="12306"/>
                </a:cubicBezTo>
                <a:cubicBezTo>
                  <a:pt x="192183" y="9988"/>
                  <a:pt x="191611" y="4401"/>
                  <a:pt x="195643" y="2591"/>
                </a:cubicBezTo>
                <a:cubicBezTo>
                  <a:pt x="199675" y="781"/>
                  <a:pt x="203327" y="-1568"/>
                  <a:pt x="211645" y="1448"/>
                </a:cubicBezTo>
                <a:cubicBezTo>
                  <a:pt x="219964" y="4464"/>
                  <a:pt x="239903" y="17481"/>
                  <a:pt x="245554" y="20688"/>
                </a:cubicBezTo>
              </a:path>
            </a:pathLst>
          </a:custGeom>
          <a:noFill/>
          <a:ln cap="flat" cmpd="sng" w="952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73" name="Google Shape;1273;p100"/>
          <p:cNvSpPr/>
          <p:nvPr/>
        </p:nvSpPr>
        <p:spPr>
          <a:xfrm>
            <a:off x="1466850" y="1709353"/>
            <a:ext cx="5853125" cy="2329250"/>
          </a:xfrm>
          <a:custGeom>
            <a:rect b="b" l="l" r="r" t="t"/>
            <a:pathLst>
              <a:path extrusionOk="0" h="93170" w="234125">
                <a:moveTo>
                  <a:pt x="0" y="93170"/>
                </a:moveTo>
                <a:cubicBezTo>
                  <a:pt x="1207" y="88852"/>
                  <a:pt x="5747" y="73739"/>
                  <a:pt x="7239" y="67262"/>
                </a:cubicBezTo>
                <a:cubicBezTo>
                  <a:pt x="8731" y="60785"/>
                  <a:pt x="8287" y="60341"/>
                  <a:pt x="8954" y="54308"/>
                </a:cubicBezTo>
                <a:cubicBezTo>
                  <a:pt x="9621" y="48276"/>
                  <a:pt x="9875" y="36528"/>
                  <a:pt x="11240" y="31067"/>
                </a:cubicBezTo>
                <a:cubicBezTo>
                  <a:pt x="12605" y="25606"/>
                  <a:pt x="15272" y="23225"/>
                  <a:pt x="17145" y="21542"/>
                </a:cubicBezTo>
                <a:cubicBezTo>
                  <a:pt x="19018" y="19859"/>
                  <a:pt x="19844" y="20781"/>
                  <a:pt x="22479" y="20971"/>
                </a:cubicBezTo>
                <a:cubicBezTo>
                  <a:pt x="25114" y="21162"/>
                  <a:pt x="28353" y="22399"/>
                  <a:pt x="32957" y="22685"/>
                </a:cubicBezTo>
                <a:cubicBezTo>
                  <a:pt x="37561" y="22971"/>
                  <a:pt x="43308" y="22209"/>
                  <a:pt x="50102" y="22685"/>
                </a:cubicBezTo>
                <a:cubicBezTo>
                  <a:pt x="56897" y="23161"/>
                  <a:pt x="67977" y="26781"/>
                  <a:pt x="73724" y="25543"/>
                </a:cubicBezTo>
                <a:cubicBezTo>
                  <a:pt x="79471" y="24305"/>
                  <a:pt x="81598" y="18812"/>
                  <a:pt x="84582" y="15256"/>
                </a:cubicBezTo>
                <a:cubicBezTo>
                  <a:pt x="87567" y="11700"/>
                  <a:pt x="88615" y="5858"/>
                  <a:pt x="91631" y="4207"/>
                </a:cubicBezTo>
                <a:cubicBezTo>
                  <a:pt x="94647" y="2556"/>
                  <a:pt x="99727" y="4398"/>
                  <a:pt x="102680" y="5350"/>
                </a:cubicBezTo>
                <a:cubicBezTo>
                  <a:pt x="105633" y="6303"/>
                  <a:pt x="105886" y="8747"/>
                  <a:pt x="109347" y="9922"/>
                </a:cubicBezTo>
                <a:cubicBezTo>
                  <a:pt x="112808" y="11097"/>
                  <a:pt x="120618" y="10525"/>
                  <a:pt x="123444" y="12398"/>
                </a:cubicBezTo>
                <a:cubicBezTo>
                  <a:pt x="126270" y="14271"/>
                  <a:pt x="125445" y="18494"/>
                  <a:pt x="126302" y="21161"/>
                </a:cubicBezTo>
                <a:cubicBezTo>
                  <a:pt x="127159" y="23828"/>
                  <a:pt x="126397" y="27511"/>
                  <a:pt x="128588" y="28400"/>
                </a:cubicBezTo>
                <a:cubicBezTo>
                  <a:pt x="130779" y="29289"/>
                  <a:pt x="135890" y="28559"/>
                  <a:pt x="139446" y="26495"/>
                </a:cubicBezTo>
                <a:cubicBezTo>
                  <a:pt x="143002" y="24431"/>
                  <a:pt x="146971" y="19542"/>
                  <a:pt x="149924" y="16018"/>
                </a:cubicBezTo>
                <a:cubicBezTo>
                  <a:pt x="152877" y="12494"/>
                  <a:pt x="153988" y="7731"/>
                  <a:pt x="157163" y="5350"/>
                </a:cubicBezTo>
                <a:cubicBezTo>
                  <a:pt x="160338" y="2969"/>
                  <a:pt x="165704" y="2619"/>
                  <a:pt x="168974" y="1730"/>
                </a:cubicBezTo>
                <a:cubicBezTo>
                  <a:pt x="172244" y="841"/>
                  <a:pt x="173514" y="-47"/>
                  <a:pt x="176784" y="16"/>
                </a:cubicBezTo>
                <a:cubicBezTo>
                  <a:pt x="180054" y="80"/>
                  <a:pt x="184849" y="79"/>
                  <a:pt x="188595" y="2111"/>
                </a:cubicBezTo>
                <a:cubicBezTo>
                  <a:pt x="192342" y="4143"/>
                  <a:pt x="195834" y="10621"/>
                  <a:pt x="199263" y="12208"/>
                </a:cubicBezTo>
                <a:cubicBezTo>
                  <a:pt x="202692" y="13796"/>
                  <a:pt x="205962" y="11509"/>
                  <a:pt x="209169" y="11636"/>
                </a:cubicBezTo>
                <a:cubicBezTo>
                  <a:pt x="212376" y="11763"/>
                  <a:pt x="214345" y="11383"/>
                  <a:pt x="218504" y="12970"/>
                </a:cubicBezTo>
                <a:cubicBezTo>
                  <a:pt x="222663" y="14558"/>
                  <a:pt x="231522" y="19796"/>
                  <a:pt x="234125" y="21161"/>
                </a:cubicBezTo>
              </a:path>
            </a:pathLst>
          </a:cu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74" name="Google Shape;1274;p100"/>
          <p:cNvSpPr/>
          <p:nvPr/>
        </p:nvSpPr>
        <p:spPr>
          <a:xfrm>
            <a:off x="1624025" y="2995416"/>
            <a:ext cx="2190750" cy="1014600"/>
          </a:xfrm>
          <a:custGeom>
            <a:rect b="b" l="l" r="r" t="t"/>
            <a:pathLst>
              <a:path extrusionOk="0" h="40584" w="87630">
                <a:moveTo>
                  <a:pt x="0" y="40584"/>
                </a:moveTo>
                <a:cubicBezTo>
                  <a:pt x="1365" y="35409"/>
                  <a:pt x="4984" y="15851"/>
                  <a:pt x="8191" y="9533"/>
                </a:cubicBezTo>
                <a:cubicBezTo>
                  <a:pt x="11398" y="3215"/>
                  <a:pt x="15843" y="3723"/>
                  <a:pt x="19240" y="2675"/>
                </a:cubicBezTo>
                <a:cubicBezTo>
                  <a:pt x="22637" y="1627"/>
                  <a:pt x="24860" y="3373"/>
                  <a:pt x="28575" y="3246"/>
                </a:cubicBezTo>
                <a:cubicBezTo>
                  <a:pt x="32290" y="3119"/>
                  <a:pt x="36735" y="2421"/>
                  <a:pt x="41529" y="1913"/>
                </a:cubicBezTo>
                <a:cubicBezTo>
                  <a:pt x="46323" y="1405"/>
                  <a:pt x="53562" y="-532"/>
                  <a:pt x="57340" y="198"/>
                </a:cubicBezTo>
                <a:cubicBezTo>
                  <a:pt x="61118" y="928"/>
                  <a:pt x="61309" y="3183"/>
                  <a:pt x="64198" y="6294"/>
                </a:cubicBezTo>
                <a:cubicBezTo>
                  <a:pt x="67087" y="9406"/>
                  <a:pt x="72422" y="14740"/>
                  <a:pt x="74676" y="18867"/>
                </a:cubicBezTo>
                <a:cubicBezTo>
                  <a:pt x="76930" y="22995"/>
                  <a:pt x="75565" y="27662"/>
                  <a:pt x="77724" y="31059"/>
                </a:cubicBezTo>
                <a:cubicBezTo>
                  <a:pt x="79883" y="34456"/>
                  <a:pt x="85979" y="37886"/>
                  <a:pt x="87630" y="39251"/>
                </a:cubicBezTo>
              </a:path>
            </a:pathLst>
          </a:custGeom>
          <a:noFill/>
          <a:ln cap="flat" cmpd="sng" w="952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75" name="Google Shape;1275;p100"/>
          <p:cNvSpPr/>
          <p:nvPr/>
        </p:nvSpPr>
        <p:spPr>
          <a:xfrm>
            <a:off x="7086600" y="3824300"/>
            <a:ext cx="1347800" cy="871525"/>
          </a:xfrm>
          <a:custGeom>
            <a:rect b="b" l="l" r="r" t="t"/>
            <a:pathLst>
              <a:path extrusionOk="0" h="34861" w="53912">
                <a:moveTo>
                  <a:pt x="0" y="34861"/>
                </a:moveTo>
                <a:cubicBezTo>
                  <a:pt x="826" y="32924"/>
                  <a:pt x="1492" y="25051"/>
                  <a:pt x="4953" y="23241"/>
                </a:cubicBezTo>
                <a:cubicBezTo>
                  <a:pt x="8414" y="21431"/>
                  <a:pt x="16479" y="23940"/>
                  <a:pt x="20765" y="24003"/>
                </a:cubicBezTo>
                <a:cubicBezTo>
                  <a:pt x="25051" y="24067"/>
                  <a:pt x="27179" y="24511"/>
                  <a:pt x="30671" y="23622"/>
                </a:cubicBezTo>
                <a:cubicBezTo>
                  <a:pt x="34164" y="22733"/>
                  <a:pt x="37847" y="22606"/>
                  <a:pt x="41720" y="18669"/>
                </a:cubicBezTo>
                <a:cubicBezTo>
                  <a:pt x="45594" y="14732"/>
                  <a:pt x="51880" y="3112"/>
                  <a:pt x="53912" y="0"/>
                </a:cubicBezTo>
              </a:path>
            </a:pathLst>
          </a:custGeom>
          <a:noFill/>
          <a:ln cap="flat" cmpd="sng" w="952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76" name="Google Shape;1276;p100"/>
          <p:cNvSpPr txBox="1"/>
          <p:nvPr/>
        </p:nvSpPr>
        <p:spPr>
          <a:xfrm>
            <a:off x="7315225" y="2061825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FF"/>
                </a:solidFill>
              </a:rPr>
              <a:t>70 F</a:t>
            </a:r>
            <a:endParaRPr>
              <a:solidFill>
                <a:srgbClr val="FF00FF"/>
              </a:solidFill>
            </a:endParaRPr>
          </a:p>
        </p:txBody>
      </p:sp>
      <p:sp>
        <p:nvSpPr>
          <p:cNvPr id="1277" name="Google Shape;1277;p100"/>
          <p:cNvSpPr txBox="1"/>
          <p:nvPr/>
        </p:nvSpPr>
        <p:spPr>
          <a:xfrm>
            <a:off x="6804600" y="4642463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FF"/>
                </a:solidFill>
              </a:rPr>
              <a:t>75 F</a:t>
            </a:r>
            <a:endParaRPr>
              <a:solidFill>
                <a:srgbClr val="9900FF"/>
              </a:solidFill>
            </a:endParaRPr>
          </a:p>
        </p:txBody>
      </p:sp>
      <p:sp>
        <p:nvSpPr>
          <p:cNvPr id="1278" name="Google Shape;1278;p100"/>
          <p:cNvSpPr txBox="1"/>
          <p:nvPr/>
        </p:nvSpPr>
        <p:spPr>
          <a:xfrm>
            <a:off x="7453325" y="132875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65 F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1279" name="Google Shape;1279;p100"/>
          <p:cNvSpPr txBox="1"/>
          <p:nvPr/>
        </p:nvSpPr>
        <p:spPr>
          <a:xfrm>
            <a:off x="3723925" y="3781638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FF"/>
                </a:solidFill>
              </a:rPr>
              <a:t>75 F</a:t>
            </a:r>
            <a:endParaRPr>
              <a:solidFill>
                <a:srgbClr val="9900FF"/>
              </a:solidFill>
            </a:endParaRPr>
          </a:p>
        </p:txBody>
      </p:sp>
      <p:sp>
        <p:nvSpPr>
          <p:cNvPr id="1280" name="Google Shape;1280;p100"/>
          <p:cNvSpPr/>
          <p:nvPr/>
        </p:nvSpPr>
        <p:spPr>
          <a:xfrm>
            <a:off x="662000" y="1252550"/>
            <a:ext cx="1205475" cy="3481025"/>
          </a:xfrm>
          <a:custGeom>
            <a:rect b="b" l="l" r="r" t="t"/>
            <a:pathLst>
              <a:path extrusionOk="0" h="139241" w="48219">
                <a:moveTo>
                  <a:pt x="0" y="0"/>
                </a:moveTo>
                <a:cubicBezTo>
                  <a:pt x="1080" y="1397"/>
                  <a:pt x="2858" y="6509"/>
                  <a:pt x="6477" y="8382"/>
                </a:cubicBezTo>
                <a:cubicBezTo>
                  <a:pt x="10097" y="10255"/>
                  <a:pt x="17272" y="9175"/>
                  <a:pt x="21717" y="11239"/>
                </a:cubicBezTo>
                <a:cubicBezTo>
                  <a:pt x="26162" y="13303"/>
                  <a:pt x="29718" y="16256"/>
                  <a:pt x="33147" y="20764"/>
                </a:cubicBezTo>
                <a:cubicBezTo>
                  <a:pt x="36576" y="25273"/>
                  <a:pt x="39783" y="31686"/>
                  <a:pt x="42291" y="38290"/>
                </a:cubicBezTo>
                <a:cubicBezTo>
                  <a:pt x="44799" y="44894"/>
                  <a:pt x="48545" y="53276"/>
                  <a:pt x="48196" y="60388"/>
                </a:cubicBezTo>
                <a:cubicBezTo>
                  <a:pt x="47847" y="67500"/>
                  <a:pt x="46041" y="67820"/>
                  <a:pt x="40195" y="80962"/>
                </a:cubicBezTo>
                <a:cubicBezTo>
                  <a:pt x="34349" y="94104"/>
                  <a:pt x="17633" y="129528"/>
                  <a:pt x="13121" y="139241"/>
                </a:cubicBezTo>
              </a:path>
            </a:pathLst>
          </a:custGeom>
          <a:noFill/>
          <a:ln cap="flat" cmpd="sng" w="38100">
            <a:solidFill>
              <a:srgbClr val="783F04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281" name="Google Shape;1281;p100"/>
          <p:cNvSpPr/>
          <p:nvPr/>
        </p:nvSpPr>
        <p:spPr>
          <a:xfrm>
            <a:off x="1919300" y="1409700"/>
            <a:ext cx="2114550" cy="1438275"/>
          </a:xfrm>
          <a:custGeom>
            <a:rect b="b" l="l" r="r" t="t"/>
            <a:pathLst>
              <a:path extrusionOk="0" h="57531" w="84582">
                <a:moveTo>
                  <a:pt x="84582" y="0"/>
                </a:moveTo>
                <a:cubicBezTo>
                  <a:pt x="83090" y="2159"/>
                  <a:pt x="79152" y="9398"/>
                  <a:pt x="75628" y="12954"/>
                </a:cubicBezTo>
                <a:cubicBezTo>
                  <a:pt x="72104" y="16510"/>
                  <a:pt x="67024" y="18637"/>
                  <a:pt x="63436" y="21336"/>
                </a:cubicBezTo>
                <a:cubicBezTo>
                  <a:pt x="59848" y="24035"/>
                  <a:pt x="58293" y="26671"/>
                  <a:pt x="54102" y="29147"/>
                </a:cubicBezTo>
                <a:cubicBezTo>
                  <a:pt x="49911" y="31624"/>
                  <a:pt x="43942" y="33941"/>
                  <a:pt x="38290" y="36195"/>
                </a:cubicBezTo>
                <a:cubicBezTo>
                  <a:pt x="32639" y="38449"/>
                  <a:pt x="25400" y="39719"/>
                  <a:pt x="20193" y="42672"/>
                </a:cubicBezTo>
                <a:cubicBezTo>
                  <a:pt x="14986" y="45625"/>
                  <a:pt x="10414" y="51436"/>
                  <a:pt x="7048" y="53912"/>
                </a:cubicBezTo>
                <a:cubicBezTo>
                  <a:pt x="3683" y="56389"/>
                  <a:pt x="1175" y="56928"/>
                  <a:pt x="0" y="57531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282" name="Google Shape;1282;p100"/>
          <p:cNvSpPr/>
          <p:nvPr/>
        </p:nvSpPr>
        <p:spPr>
          <a:xfrm>
            <a:off x="4016098" y="200025"/>
            <a:ext cx="2679975" cy="923925"/>
          </a:xfrm>
          <a:custGeom>
            <a:rect b="b" l="l" r="r" t="t"/>
            <a:pathLst>
              <a:path extrusionOk="0" h="36957" w="107199">
                <a:moveTo>
                  <a:pt x="519" y="36957"/>
                </a:moveTo>
                <a:cubicBezTo>
                  <a:pt x="487" y="35941"/>
                  <a:pt x="-496" y="33147"/>
                  <a:pt x="329" y="30861"/>
                </a:cubicBezTo>
                <a:cubicBezTo>
                  <a:pt x="1155" y="28575"/>
                  <a:pt x="2964" y="26067"/>
                  <a:pt x="5472" y="23241"/>
                </a:cubicBezTo>
                <a:cubicBezTo>
                  <a:pt x="7980" y="20415"/>
                  <a:pt x="11346" y="16098"/>
                  <a:pt x="15378" y="13907"/>
                </a:cubicBezTo>
                <a:cubicBezTo>
                  <a:pt x="19410" y="11716"/>
                  <a:pt x="24173" y="10446"/>
                  <a:pt x="29666" y="10097"/>
                </a:cubicBezTo>
                <a:cubicBezTo>
                  <a:pt x="35159" y="9748"/>
                  <a:pt x="41668" y="11208"/>
                  <a:pt x="48335" y="11811"/>
                </a:cubicBezTo>
                <a:cubicBezTo>
                  <a:pt x="55003" y="12414"/>
                  <a:pt x="63734" y="11716"/>
                  <a:pt x="69671" y="13716"/>
                </a:cubicBezTo>
                <a:cubicBezTo>
                  <a:pt x="75608" y="15716"/>
                  <a:pt x="79291" y="22511"/>
                  <a:pt x="83958" y="23813"/>
                </a:cubicBezTo>
                <a:cubicBezTo>
                  <a:pt x="88625" y="25115"/>
                  <a:pt x="94277" y="23718"/>
                  <a:pt x="97674" y="21527"/>
                </a:cubicBezTo>
                <a:cubicBezTo>
                  <a:pt x="101071" y="19336"/>
                  <a:pt x="102755" y="14256"/>
                  <a:pt x="104342" y="10668"/>
                </a:cubicBezTo>
                <a:cubicBezTo>
                  <a:pt x="105930" y="7080"/>
                  <a:pt x="106723" y="1778"/>
                  <a:pt x="107199" y="0"/>
                </a:cubicBezTo>
              </a:path>
            </a:pathLst>
          </a:custGeom>
          <a:noFill/>
          <a:ln cap="flat" cmpd="sng" w="7620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83" name="Google Shape;1283;p100"/>
          <p:cNvSpPr txBox="1"/>
          <p:nvPr/>
        </p:nvSpPr>
        <p:spPr>
          <a:xfrm>
            <a:off x="3648075" y="728675"/>
            <a:ext cx="548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</a:rPr>
              <a:t>L</a:t>
            </a:r>
            <a:endParaRPr b="1" sz="3600">
              <a:solidFill>
                <a:srgbClr val="FF0000"/>
              </a:solidFill>
            </a:endParaRPr>
          </a:p>
        </p:txBody>
      </p:sp>
      <p:sp>
        <p:nvSpPr>
          <p:cNvPr id="1284" name="Google Shape;1284;p100"/>
          <p:cNvSpPr/>
          <p:nvPr/>
        </p:nvSpPr>
        <p:spPr>
          <a:xfrm>
            <a:off x="1638300" y="1123950"/>
            <a:ext cx="1909775" cy="671725"/>
          </a:xfrm>
          <a:custGeom>
            <a:rect b="b" l="l" r="r" t="t"/>
            <a:pathLst>
              <a:path extrusionOk="0" h="26869" w="76391">
                <a:moveTo>
                  <a:pt x="76391" y="9144"/>
                </a:moveTo>
                <a:cubicBezTo>
                  <a:pt x="74105" y="9970"/>
                  <a:pt x="66739" y="12002"/>
                  <a:pt x="62675" y="14097"/>
                </a:cubicBezTo>
                <a:cubicBezTo>
                  <a:pt x="58611" y="16193"/>
                  <a:pt x="56770" y="19590"/>
                  <a:pt x="52007" y="21717"/>
                </a:cubicBezTo>
                <a:cubicBezTo>
                  <a:pt x="47245" y="23844"/>
                  <a:pt x="40228" y="26829"/>
                  <a:pt x="34100" y="26861"/>
                </a:cubicBezTo>
                <a:cubicBezTo>
                  <a:pt x="27972" y="26893"/>
                  <a:pt x="20034" y="25305"/>
                  <a:pt x="15240" y="21908"/>
                </a:cubicBezTo>
                <a:cubicBezTo>
                  <a:pt x="10446" y="18511"/>
                  <a:pt x="7874" y="10128"/>
                  <a:pt x="5334" y="6477"/>
                </a:cubicBezTo>
                <a:cubicBezTo>
                  <a:pt x="2794" y="2826"/>
                  <a:pt x="889" y="1080"/>
                  <a:pt x="0" y="0"/>
                </a:cubicBezTo>
              </a:path>
            </a:pathLst>
          </a:custGeom>
          <a:noFill/>
          <a:ln cap="flat" cmpd="sng" w="28575">
            <a:solidFill>
              <a:srgbClr val="674EA7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285" name="Google Shape;1285;p100"/>
          <p:cNvSpPr txBox="1"/>
          <p:nvPr/>
        </p:nvSpPr>
        <p:spPr>
          <a:xfrm>
            <a:off x="1298850" y="461250"/>
            <a:ext cx="548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</a:rPr>
              <a:t>L</a:t>
            </a:r>
            <a:endParaRPr b="1" sz="3600">
              <a:solidFill>
                <a:srgbClr val="FF0000"/>
              </a:solidFill>
            </a:endParaRPr>
          </a:p>
        </p:txBody>
      </p:sp>
      <p:sp>
        <p:nvSpPr>
          <p:cNvPr id="1286" name="Google Shape;1286;p100"/>
          <p:cNvSpPr/>
          <p:nvPr/>
        </p:nvSpPr>
        <p:spPr>
          <a:xfrm>
            <a:off x="2428875" y="2057400"/>
            <a:ext cx="1100150" cy="1190625"/>
          </a:xfrm>
          <a:custGeom>
            <a:rect b="b" l="l" r="r" t="t"/>
            <a:pathLst>
              <a:path extrusionOk="0" h="47625" w="44006">
                <a:moveTo>
                  <a:pt x="44006" y="0"/>
                </a:moveTo>
                <a:cubicBezTo>
                  <a:pt x="42609" y="2032"/>
                  <a:pt x="39879" y="6699"/>
                  <a:pt x="35624" y="12192"/>
                </a:cubicBezTo>
                <a:cubicBezTo>
                  <a:pt x="31370" y="17685"/>
                  <a:pt x="24416" y="27052"/>
                  <a:pt x="18479" y="32957"/>
                </a:cubicBezTo>
                <a:cubicBezTo>
                  <a:pt x="12542" y="38863"/>
                  <a:pt x="3080" y="45180"/>
                  <a:pt x="0" y="47625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lgDash"/>
            <a:round/>
            <a:headEnd len="med" w="med" type="none"/>
            <a:tailEnd len="med" w="med" type="none"/>
          </a:ln>
        </p:spPr>
      </p:sp>
      <p:sp>
        <p:nvSpPr>
          <p:cNvPr id="1287" name="Google Shape;1287;p100"/>
          <p:cNvSpPr/>
          <p:nvPr/>
        </p:nvSpPr>
        <p:spPr>
          <a:xfrm>
            <a:off x="3557600" y="2371725"/>
            <a:ext cx="333366" cy="900144"/>
          </a:xfrm>
          <a:custGeom>
            <a:rect b="b" l="l" r="r" t="t"/>
            <a:pathLst>
              <a:path extrusionOk="0" h="27242" w="8763">
                <a:moveTo>
                  <a:pt x="0" y="0"/>
                </a:moveTo>
                <a:cubicBezTo>
                  <a:pt x="794" y="2000"/>
                  <a:pt x="3302" y="7462"/>
                  <a:pt x="4762" y="12002"/>
                </a:cubicBezTo>
                <a:cubicBezTo>
                  <a:pt x="6223" y="16542"/>
                  <a:pt x="8096" y="24702"/>
                  <a:pt x="8763" y="27242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288" name="Google Shape;1288;p100"/>
          <p:cNvSpPr/>
          <p:nvPr/>
        </p:nvSpPr>
        <p:spPr>
          <a:xfrm>
            <a:off x="4314825" y="1414475"/>
            <a:ext cx="2762250" cy="985825"/>
          </a:xfrm>
          <a:custGeom>
            <a:rect b="b" l="l" r="r" t="t"/>
            <a:pathLst>
              <a:path extrusionOk="0" h="39433" w="110490">
                <a:moveTo>
                  <a:pt x="0" y="0"/>
                </a:moveTo>
                <a:cubicBezTo>
                  <a:pt x="1175" y="1492"/>
                  <a:pt x="3207" y="6350"/>
                  <a:pt x="7049" y="8953"/>
                </a:cubicBezTo>
                <a:cubicBezTo>
                  <a:pt x="10891" y="11557"/>
                  <a:pt x="18130" y="13430"/>
                  <a:pt x="23051" y="15621"/>
                </a:cubicBezTo>
                <a:cubicBezTo>
                  <a:pt x="27972" y="17812"/>
                  <a:pt x="31147" y="20542"/>
                  <a:pt x="36576" y="22098"/>
                </a:cubicBezTo>
                <a:cubicBezTo>
                  <a:pt x="42005" y="23654"/>
                  <a:pt x="49816" y="24161"/>
                  <a:pt x="55626" y="24955"/>
                </a:cubicBezTo>
                <a:cubicBezTo>
                  <a:pt x="61436" y="25749"/>
                  <a:pt x="65755" y="25622"/>
                  <a:pt x="71438" y="26860"/>
                </a:cubicBezTo>
                <a:cubicBezTo>
                  <a:pt x="77121" y="28098"/>
                  <a:pt x="83217" y="30290"/>
                  <a:pt x="89726" y="32385"/>
                </a:cubicBezTo>
                <a:cubicBezTo>
                  <a:pt x="96235" y="34481"/>
                  <a:pt x="107029" y="38258"/>
                  <a:pt x="110490" y="39433"/>
                </a:cubicBezTo>
              </a:path>
            </a:pathLst>
          </a:custGeom>
          <a:noFill/>
          <a:ln cap="flat" cmpd="sng" w="2857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89" name="Google Shape;1289;p100"/>
          <p:cNvSpPr/>
          <p:nvPr/>
        </p:nvSpPr>
        <p:spPr>
          <a:xfrm>
            <a:off x="5220850" y="835325"/>
            <a:ext cx="1005500" cy="296575"/>
          </a:xfrm>
          <a:custGeom>
            <a:rect b="b" l="l" r="r" t="t"/>
            <a:pathLst>
              <a:path extrusionOk="0" h="11863" w="40220">
                <a:moveTo>
                  <a:pt x="0" y="0"/>
                </a:moveTo>
                <a:cubicBezTo>
                  <a:pt x="1134" y="1496"/>
                  <a:pt x="4279" y="7065"/>
                  <a:pt x="6806" y="8973"/>
                </a:cubicBezTo>
                <a:cubicBezTo>
                  <a:pt x="9333" y="10881"/>
                  <a:pt x="11396" y="11087"/>
                  <a:pt x="15160" y="11448"/>
                </a:cubicBezTo>
                <a:cubicBezTo>
                  <a:pt x="18924" y="11809"/>
                  <a:pt x="25214" y="12273"/>
                  <a:pt x="29391" y="11138"/>
                </a:cubicBezTo>
                <a:cubicBezTo>
                  <a:pt x="33568" y="10004"/>
                  <a:pt x="38415" y="5724"/>
                  <a:pt x="40220" y="4641"/>
                </a:cubicBezTo>
              </a:path>
            </a:pathLst>
          </a:custGeom>
          <a:noFill/>
          <a:ln cap="flat" cmpd="sng" w="28575">
            <a:solidFill>
              <a:srgbClr val="980000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290" name="Google Shape;1290;p100"/>
          <p:cNvSpPr txBox="1"/>
          <p:nvPr/>
        </p:nvSpPr>
        <p:spPr>
          <a:xfrm>
            <a:off x="4339100" y="4199875"/>
            <a:ext cx="1601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21 UTC</a:t>
            </a:r>
            <a:endParaRPr b="1" sz="2400"/>
          </a:p>
        </p:txBody>
      </p:sp>
      <p:sp>
        <p:nvSpPr>
          <p:cNvPr id="1291" name="Google Shape;1291;p100"/>
          <p:cNvSpPr/>
          <p:nvPr/>
        </p:nvSpPr>
        <p:spPr>
          <a:xfrm>
            <a:off x="4052701" y="517040"/>
            <a:ext cx="2215300" cy="1431700"/>
          </a:xfrm>
          <a:custGeom>
            <a:rect b="b" l="l" r="r" t="t"/>
            <a:pathLst>
              <a:path extrusionOk="0" h="57268" w="88612">
                <a:moveTo>
                  <a:pt x="19809" y="56664"/>
                </a:moveTo>
                <a:cubicBezTo>
                  <a:pt x="14292" y="55736"/>
                  <a:pt x="8878" y="54498"/>
                  <a:pt x="5578" y="51095"/>
                </a:cubicBezTo>
                <a:cubicBezTo>
                  <a:pt x="2278" y="47692"/>
                  <a:pt x="164" y="42381"/>
                  <a:pt x="9" y="36245"/>
                </a:cubicBezTo>
                <a:cubicBezTo>
                  <a:pt x="-146" y="30109"/>
                  <a:pt x="1711" y="20002"/>
                  <a:pt x="4650" y="14278"/>
                </a:cubicBezTo>
                <a:cubicBezTo>
                  <a:pt x="7589" y="8554"/>
                  <a:pt x="12900" y="4275"/>
                  <a:pt x="17644" y="1903"/>
                </a:cubicBezTo>
                <a:cubicBezTo>
                  <a:pt x="22388" y="-469"/>
                  <a:pt x="27132" y="47"/>
                  <a:pt x="33113" y="47"/>
                </a:cubicBezTo>
                <a:cubicBezTo>
                  <a:pt x="39094" y="47"/>
                  <a:pt x="46726" y="1027"/>
                  <a:pt x="53532" y="1903"/>
                </a:cubicBezTo>
                <a:cubicBezTo>
                  <a:pt x="60339" y="2780"/>
                  <a:pt x="68332" y="1954"/>
                  <a:pt x="73952" y="5306"/>
                </a:cubicBezTo>
                <a:cubicBezTo>
                  <a:pt x="79573" y="8658"/>
                  <a:pt x="85089" y="16805"/>
                  <a:pt x="87255" y="22013"/>
                </a:cubicBezTo>
                <a:cubicBezTo>
                  <a:pt x="89421" y="27221"/>
                  <a:pt x="88751" y="32377"/>
                  <a:pt x="86946" y="36554"/>
                </a:cubicBezTo>
                <a:cubicBezTo>
                  <a:pt x="85141" y="40731"/>
                  <a:pt x="80655" y="44392"/>
                  <a:pt x="76427" y="47073"/>
                </a:cubicBezTo>
                <a:cubicBezTo>
                  <a:pt x="72199" y="49754"/>
                  <a:pt x="67867" y="51044"/>
                  <a:pt x="61576" y="52642"/>
                </a:cubicBezTo>
                <a:cubicBezTo>
                  <a:pt x="55285" y="54241"/>
                  <a:pt x="45643" y="55994"/>
                  <a:pt x="38682" y="56664"/>
                </a:cubicBezTo>
                <a:cubicBezTo>
                  <a:pt x="31721" y="57334"/>
                  <a:pt x="25326" y="57592"/>
                  <a:pt x="19809" y="56664"/>
                </a:cubicBezTo>
                <a:close/>
              </a:path>
            </a:pathLst>
          </a:custGeom>
          <a:solidFill>
            <a:srgbClr val="38761D">
              <a:alpha val="20130"/>
            </a:srgbClr>
          </a:solidFill>
          <a:ln cap="flat" cmpd="sng" w="28575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92" name="Google Shape;1292;p100"/>
          <p:cNvSpPr txBox="1"/>
          <p:nvPr/>
        </p:nvSpPr>
        <p:spPr>
          <a:xfrm>
            <a:off x="3437600" y="2481450"/>
            <a:ext cx="2679900" cy="1477500"/>
          </a:xfrm>
          <a:prstGeom prst="rect">
            <a:avLst/>
          </a:prstGeom>
          <a:solidFill>
            <a:srgbClr val="C9DAF8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does this mean for a cell developing on the outflow boundary?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Will it have long warm-sector residence time? </a:t>
            </a:r>
            <a:endParaRPr/>
          </a:p>
        </p:txBody>
      </p:sp>
      <p:cxnSp>
        <p:nvCxnSpPr>
          <p:cNvPr id="1293" name="Google Shape;1293;p100"/>
          <p:cNvCxnSpPr/>
          <p:nvPr/>
        </p:nvCxnSpPr>
        <p:spPr>
          <a:xfrm rot="10800000">
            <a:off x="4224350" y="1840950"/>
            <a:ext cx="477000" cy="6405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94" name="Google Shape;1294;p100"/>
          <p:cNvCxnSpPr/>
          <p:nvPr/>
        </p:nvCxnSpPr>
        <p:spPr>
          <a:xfrm flipH="1" rot="10800000">
            <a:off x="4215450" y="763075"/>
            <a:ext cx="873900" cy="7968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95" name="Google Shape;1295;p100"/>
          <p:cNvSpPr/>
          <p:nvPr/>
        </p:nvSpPr>
        <p:spPr>
          <a:xfrm>
            <a:off x="3890975" y="1508275"/>
            <a:ext cx="355860" cy="255204"/>
          </a:xfrm>
          <a:prstGeom prst="cloud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6" name="Google Shape;1296;p100"/>
          <p:cNvSpPr/>
          <p:nvPr/>
        </p:nvSpPr>
        <p:spPr>
          <a:xfrm>
            <a:off x="587825" y="92825"/>
            <a:ext cx="997775" cy="1222050"/>
          </a:xfrm>
          <a:custGeom>
            <a:rect b="b" l="l" r="r" t="t"/>
            <a:pathLst>
              <a:path extrusionOk="0" h="48882" w="39911">
                <a:moveTo>
                  <a:pt x="39911" y="0"/>
                </a:moveTo>
                <a:cubicBezTo>
                  <a:pt x="39241" y="2630"/>
                  <a:pt x="38210" y="10364"/>
                  <a:pt x="35889" y="15778"/>
                </a:cubicBezTo>
                <a:cubicBezTo>
                  <a:pt x="33569" y="21192"/>
                  <a:pt x="30732" y="27586"/>
                  <a:pt x="25988" y="32485"/>
                </a:cubicBezTo>
                <a:cubicBezTo>
                  <a:pt x="21244" y="37384"/>
                  <a:pt x="11756" y="42437"/>
                  <a:pt x="7425" y="45170"/>
                </a:cubicBezTo>
                <a:cubicBezTo>
                  <a:pt x="3094" y="47903"/>
                  <a:pt x="1238" y="48263"/>
                  <a:pt x="0" y="48882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0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1" name="Google Shape;1301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825" y="0"/>
            <a:ext cx="8105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2" name="Google Shape;1302;p101"/>
          <p:cNvSpPr/>
          <p:nvPr/>
        </p:nvSpPr>
        <p:spPr>
          <a:xfrm>
            <a:off x="4052701" y="517040"/>
            <a:ext cx="2215300" cy="1431700"/>
          </a:xfrm>
          <a:custGeom>
            <a:rect b="b" l="l" r="r" t="t"/>
            <a:pathLst>
              <a:path extrusionOk="0" h="57268" w="88612">
                <a:moveTo>
                  <a:pt x="19809" y="56664"/>
                </a:moveTo>
                <a:cubicBezTo>
                  <a:pt x="14292" y="55736"/>
                  <a:pt x="8878" y="54498"/>
                  <a:pt x="5578" y="51095"/>
                </a:cubicBezTo>
                <a:cubicBezTo>
                  <a:pt x="2278" y="47692"/>
                  <a:pt x="164" y="42381"/>
                  <a:pt x="9" y="36245"/>
                </a:cubicBezTo>
                <a:cubicBezTo>
                  <a:pt x="-146" y="30109"/>
                  <a:pt x="1711" y="20002"/>
                  <a:pt x="4650" y="14278"/>
                </a:cubicBezTo>
                <a:cubicBezTo>
                  <a:pt x="7589" y="8554"/>
                  <a:pt x="12900" y="4275"/>
                  <a:pt x="17644" y="1903"/>
                </a:cubicBezTo>
                <a:cubicBezTo>
                  <a:pt x="22388" y="-469"/>
                  <a:pt x="27132" y="47"/>
                  <a:pt x="33113" y="47"/>
                </a:cubicBezTo>
                <a:cubicBezTo>
                  <a:pt x="39094" y="47"/>
                  <a:pt x="46726" y="1027"/>
                  <a:pt x="53532" y="1903"/>
                </a:cubicBezTo>
                <a:cubicBezTo>
                  <a:pt x="60339" y="2780"/>
                  <a:pt x="68332" y="1954"/>
                  <a:pt x="73952" y="5306"/>
                </a:cubicBezTo>
                <a:cubicBezTo>
                  <a:pt x="79573" y="8658"/>
                  <a:pt x="85089" y="16805"/>
                  <a:pt x="87255" y="22013"/>
                </a:cubicBezTo>
                <a:cubicBezTo>
                  <a:pt x="89421" y="27221"/>
                  <a:pt x="88751" y="32377"/>
                  <a:pt x="86946" y="36554"/>
                </a:cubicBezTo>
                <a:cubicBezTo>
                  <a:pt x="85141" y="40731"/>
                  <a:pt x="80655" y="44392"/>
                  <a:pt x="76427" y="47073"/>
                </a:cubicBezTo>
                <a:cubicBezTo>
                  <a:pt x="72199" y="49754"/>
                  <a:pt x="67867" y="51044"/>
                  <a:pt x="61576" y="52642"/>
                </a:cubicBezTo>
                <a:cubicBezTo>
                  <a:pt x="55285" y="54241"/>
                  <a:pt x="45643" y="55994"/>
                  <a:pt x="38682" y="56664"/>
                </a:cubicBezTo>
                <a:cubicBezTo>
                  <a:pt x="31721" y="57334"/>
                  <a:pt x="25326" y="57592"/>
                  <a:pt x="19809" y="56664"/>
                </a:cubicBezTo>
                <a:close/>
              </a:path>
            </a:pathLst>
          </a:custGeom>
          <a:solidFill>
            <a:srgbClr val="38761D">
              <a:alpha val="20130"/>
            </a:srgbClr>
          </a:solidFill>
          <a:ln cap="flat" cmpd="sng" w="28575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03" name="Google Shape;1303;p101"/>
          <p:cNvSpPr/>
          <p:nvPr/>
        </p:nvSpPr>
        <p:spPr>
          <a:xfrm>
            <a:off x="1290650" y="930591"/>
            <a:ext cx="6138850" cy="3131825"/>
          </a:xfrm>
          <a:custGeom>
            <a:rect b="b" l="l" r="r" t="t"/>
            <a:pathLst>
              <a:path extrusionOk="0" h="125273" w="245554">
                <a:moveTo>
                  <a:pt x="0" y="125273"/>
                </a:moveTo>
                <a:cubicBezTo>
                  <a:pt x="286" y="124765"/>
                  <a:pt x="381" y="125686"/>
                  <a:pt x="1714" y="122225"/>
                </a:cubicBezTo>
                <a:cubicBezTo>
                  <a:pt x="3048" y="118764"/>
                  <a:pt x="6763" y="113144"/>
                  <a:pt x="8001" y="104508"/>
                </a:cubicBezTo>
                <a:cubicBezTo>
                  <a:pt x="9239" y="95872"/>
                  <a:pt x="8160" y="79712"/>
                  <a:pt x="9144" y="70409"/>
                </a:cubicBezTo>
                <a:cubicBezTo>
                  <a:pt x="10128" y="61106"/>
                  <a:pt x="13620" y="54344"/>
                  <a:pt x="13906" y="48692"/>
                </a:cubicBezTo>
                <a:cubicBezTo>
                  <a:pt x="14192" y="43041"/>
                  <a:pt x="10763" y="39231"/>
                  <a:pt x="10858" y="36500"/>
                </a:cubicBezTo>
                <a:cubicBezTo>
                  <a:pt x="10953" y="33770"/>
                  <a:pt x="12097" y="32658"/>
                  <a:pt x="14478" y="32309"/>
                </a:cubicBezTo>
                <a:cubicBezTo>
                  <a:pt x="16859" y="31960"/>
                  <a:pt x="20606" y="34055"/>
                  <a:pt x="25146" y="34404"/>
                </a:cubicBezTo>
                <a:cubicBezTo>
                  <a:pt x="29686" y="34753"/>
                  <a:pt x="37719" y="35039"/>
                  <a:pt x="41719" y="34404"/>
                </a:cubicBezTo>
                <a:cubicBezTo>
                  <a:pt x="45720" y="33769"/>
                  <a:pt x="45561" y="31388"/>
                  <a:pt x="49149" y="30594"/>
                </a:cubicBezTo>
                <a:cubicBezTo>
                  <a:pt x="52737" y="29800"/>
                  <a:pt x="59023" y="30849"/>
                  <a:pt x="63246" y="29642"/>
                </a:cubicBezTo>
                <a:cubicBezTo>
                  <a:pt x="67469" y="28436"/>
                  <a:pt x="71405" y="25990"/>
                  <a:pt x="74485" y="23355"/>
                </a:cubicBezTo>
                <a:cubicBezTo>
                  <a:pt x="77565" y="20720"/>
                  <a:pt x="78517" y="14846"/>
                  <a:pt x="81724" y="13830"/>
                </a:cubicBezTo>
                <a:cubicBezTo>
                  <a:pt x="84931" y="12814"/>
                  <a:pt x="90265" y="15164"/>
                  <a:pt x="93726" y="17259"/>
                </a:cubicBezTo>
                <a:cubicBezTo>
                  <a:pt x="97187" y="19355"/>
                  <a:pt x="97822" y="25292"/>
                  <a:pt x="102489" y="26403"/>
                </a:cubicBezTo>
                <a:cubicBezTo>
                  <a:pt x="107156" y="27514"/>
                  <a:pt x="117252" y="25546"/>
                  <a:pt x="121729" y="23927"/>
                </a:cubicBezTo>
                <a:cubicBezTo>
                  <a:pt x="126206" y="22308"/>
                  <a:pt x="125888" y="19133"/>
                  <a:pt x="129349" y="16688"/>
                </a:cubicBezTo>
                <a:cubicBezTo>
                  <a:pt x="132810" y="14243"/>
                  <a:pt x="138240" y="9734"/>
                  <a:pt x="142494" y="9258"/>
                </a:cubicBezTo>
                <a:cubicBezTo>
                  <a:pt x="146749" y="8782"/>
                  <a:pt x="150749" y="12624"/>
                  <a:pt x="154876" y="13830"/>
                </a:cubicBezTo>
                <a:cubicBezTo>
                  <a:pt x="159004" y="15037"/>
                  <a:pt x="161830" y="16751"/>
                  <a:pt x="167259" y="16497"/>
                </a:cubicBezTo>
                <a:cubicBezTo>
                  <a:pt x="172688" y="16243"/>
                  <a:pt x="182721" y="14624"/>
                  <a:pt x="187452" y="12306"/>
                </a:cubicBezTo>
                <a:cubicBezTo>
                  <a:pt x="192183" y="9988"/>
                  <a:pt x="191611" y="4401"/>
                  <a:pt x="195643" y="2591"/>
                </a:cubicBezTo>
                <a:cubicBezTo>
                  <a:pt x="199675" y="781"/>
                  <a:pt x="203327" y="-1568"/>
                  <a:pt x="211645" y="1448"/>
                </a:cubicBezTo>
                <a:cubicBezTo>
                  <a:pt x="219964" y="4464"/>
                  <a:pt x="239903" y="17481"/>
                  <a:pt x="245554" y="20688"/>
                </a:cubicBezTo>
              </a:path>
            </a:pathLst>
          </a:custGeom>
          <a:noFill/>
          <a:ln cap="flat" cmpd="sng" w="952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04" name="Google Shape;1304;p101"/>
          <p:cNvSpPr/>
          <p:nvPr/>
        </p:nvSpPr>
        <p:spPr>
          <a:xfrm>
            <a:off x="1466850" y="1709353"/>
            <a:ext cx="5853125" cy="2329250"/>
          </a:xfrm>
          <a:custGeom>
            <a:rect b="b" l="l" r="r" t="t"/>
            <a:pathLst>
              <a:path extrusionOk="0" h="93170" w="234125">
                <a:moveTo>
                  <a:pt x="0" y="93170"/>
                </a:moveTo>
                <a:cubicBezTo>
                  <a:pt x="1207" y="88852"/>
                  <a:pt x="5747" y="73739"/>
                  <a:pt x="7239" y="67262"/>
                </a:cubicBezTo>
                <a:cubicBezTo>
                  <a:pt x="8731" y="60785"/>
                  <a:pt x="8287" y="60341"/>
                  <a:pt x="8954" y="54308"/>
                </a:cubicBezTo>
                <a:cubicBezTo>
                  <a:pt x="9621" y="48276"/>
                  <a:pt x="9875" y="36528"/>
                  <a:pt x="11240" y="31067"/>
                </a:cubicBezTo>
                <a:cubicBezTo>
                  <a:pt x="12605" y="25606"/>
                  <a:pt x="15272" y="23225"/>
                  <a:pt x="17145" y="21542"/>
                </a:cubicBezTo>
                <a:cubicBezTo>
                  <a:pt x="19018" y="19859"/>
                  <a:pt x="19844" y="20781"/>
                  <a:pt x="22479" y="20971"/>
                </a:cubicBezTo>
                <a:cubicBezTo>
                  <a:pt x="25114" y="21162"/>
                  <a:pt x="28353" y="22399"/>
                  <a:pt x="32957" y="22685"/>
                </a:cubicBezTo>
                <a:cubicBezTo>
                  <a:pt x="37561" y="22971"/>
                  <a:pt x="43308" y="22209"/>
                  <a:pt x="50102" y="22685"/>
                </a:cubicBezTo>
                <a:cubicBezTo>
                  <a:pt x="56897" y="23161"/>
                  <a:pt x="67977" y="26781"/>
                  <a:pt x="73724" y="25543"/>
                </a:cubicBezTo>
                <a:cubicBezTo>
                  <a:pt x="79471" y="24305"/>
                  <a:pt x="81598" y="18812"/>
                  <a:pt x="84582" y="15256"/>
                </a:cubicBezTo>
                <a:cubicBezTo>
                  <a:pt x="87567" y="11700"/>
                  <a:pt x="88615" y="5858"/>
                  <a:pt x="91631" y="4207"/>
                </a:cubicBezTo>
                <a:cubicBezTo>
                  <a:pt x="94647" y="2556"/>
                  <a:pt x="99727" y="4398"/>
                  <a:pt x="102680" y="5350"/>
                </a:cubicBezTo>
                <a:cubicBezTo>
                  <a:pt x="105633" y="6303"/>
                  <a:pt x="105886" y="8747"/>
                  <a:pt x="109347" y="9922"/>
                </a:cubicBezTo>
                <a:cubicBezTo>
                  <a:pt x="112808" y="11097"/>
                  <a:pt x="120618" y="10525"/>
                  <a:pt x="123444" y="12398"/>
                </a:cubicBezTo>
                <a:cubicBezTo>
                  <a:pt x="126270" y="14271"/>
                  <a:pt x="125445" y="18494"/>
                  <a:pt x="126302" y="21161"/>
                </a:cubicBezTo>
                <a:cubicBezTo>
                  <a:pt x="127159" y="23828"/>
                  <a:pt x="126397" y="27511"/>
                  <a:pt x="128588" y="28400"/>
                </a:cubicBezTo>
                <a:cubicBezTo>
                  <a:pt x="130779" y="29289"/>
                  <a:pt x="135890" y="28559"/>
                  <a:pt x="139446" y="26495"/>
                </a:cubicBezTo>
                <a:cubicBezTo>
                  <a:pt x="143002" y="24431"/>
                  <a:pt x="146971" y="19542"/>
                  <a:pt x="149924" y="16018"/>
                </a:cubicBezTo>
                <a:cubicBezTo>
                  <a:pt x="152877" y="12494"/>
                  <a:pt x="153988" y="7731"/>
                  <a:pt x="157163" y="5350"/>
                </a:cubicBezTo>
                <a:cubicBezTo>
                  <a:pt x="160338" y="2969"/>
                  <a:pt x="165704" y="2619"/>
                  <a:pt x="168974" y="1730"/>
                </a:cubicBezTo>
                <a:cubicBezTo>
                  <a:pt x="172244" y="841"/>
                  <a:pt x="173514" y="-47"/>
                  <a:pt x="176784" y="16"/>
                </a:cubicBezTo>
                <a:cubicBezTo>
                  <a:pt x="180054" y="80"/>
                  <a:pt x="184849" y="79"/>
                  <a:pt x="188595" y="2111"/>
                </a:cubicBezTo>
                <a:cubicBezTo>
                  <a:pt x="192342" y="4143"/>
                  <a:pt x="195834" y="10621"/>
                  <a:pt x="199263" y="12208"/>
                </a:cubicBezTo>
                <a:cubicBezTo>
                  <a:pt x="202692" y="13796"/>
                  <a:pt x="205962" y="11509"/>
                  <a:pt x="209169" y="11636"/>
                </a:cubicBezTo>
                <a:cubicBezTo>
                  <a:pt x="212376" y="11763"/>
                  <a:pt x="214345" y="11383"/>
                  <a:pt x="218504" y="12970"/>
                </a:cubicBezTo>
                <a:cubicBezTo>
                  <a:pt x="222663" y="14558"/>
                  <a:pt x="231522" y="19796"/>
                  <a:pt x="234125" y="21161"/>
                </a:cubicBezTo>
              </a:path>
            </a:pathLst>
          </a:cu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05" name="Google Shape;1305;p101"/>
          <p:cNvSpPr/>
          <p:nvPr/>
        </p:nvSpPr>
        <p:spPr>
          <a:xfrm>
            <a:off x="1624025" y="2995416"/>
            <a:ext cx="2190750" cy="1014600"/>
          </a:xfrm>
          <a:custGeom>
            <a:rect b="b" l="l" r="r" t="t"/>
            <a:pathLst>
              <a:path extrusionOk="0" h="40584" w="87630">
                <a:moveTo>
                  <a:pt x="0" y="40584"/>
                </a:moveTo>
                <a:cubicBezTo>
                  <a:pt x="1365" y="35409"/>
                  <a:pt x="4984" y="15851"/>
                  <a:pt x="8191" y="9533"/>
                </a:cubicBezTo>
                <a:cubicBezTo>
                  <a:pt x="11398" y="3215"/>
                  <a:pt x="15843" y="3723"/>
                  <a:pt x="19240" y="2675"/>
                </a:cubicBezTo>
                <a:cubicBezTo>
                  <a:pt x="22637" y="1627"/>
                  <a:pt x="24860" y="3373"/>
                  <a:pt x="28575" y="3246"/>
                </a:cubicBezTo>
                <a:cubicBezTo>
                  <a:pt x="32290" y="3119"/>
                  <a:pt x="36735" y="2421"/>
                  <a:pt x="41529" y="1913"/>
                </a:cubicBezTo>
                <a:cubicBezTo>
                  <a:pt x="46323" y="1405"/>
                  <a:pt x="53562" y="-532"/>
                  <a:pt x="57340" y="198"/>
                </a:cubicBezTo>
                <a:cubicBezTo>
                  <a:pt x="61118" y="928"/>
                  <a:pt x="61309" y="3183"/>
                  <a:pt x="64198" y="6294"/>
                </a:cubicBezTo>
                <a:cubicBezTo>
                  <a:pt x="67087" y="9406"/>
                  <a:pt x="72422" y="14740"/>
                  <a:pt x="74676" y="18867"/>
                </a:cubicBezTo>
                <a:cubicBezTo>
                  <a:pt x="76930" y="22995"/>
                  <a:pt x="75565" y="27662"/>
                  <a:pt x="77724" y="31059"/>
                </a:cubicBezTo>
                <a:cubicBezTo>
                  <a:pt x="79883" y="34456"/>
                  <a:pt x="85979" y="37886"/>
                  <a:pt x="87630" y="39251"/>
                </a:cubicBezTo>
              </a:path>
            </a:pathLst>
          </a:custGeom>
          <a:noFill/>
          <a:ln cap="flat" cmpd="sng" w="952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06" name="Google Shape;1306;p101"/>
          <p:cNvSpPr/>
          <p:nvPr/>
        </p:nvSpPr>
        <p:spPr>
          <a:xfrm>
            <a:off x="7086600" y="3824300"/>
            <a:ext cx="1347800" cy="871525"/>
          </a:xfrm>
          <a:custGeom>
            <a:rect b="b" l="l" r="r" t="t"/>
            <a:pathLst>
              <a:path extrusionOk="0" h="34861" w="53912">
                <a:moveTo>
                  <a:pt x="0" y="34861"/>
                </a:moveTo>
                <a:cubicBezTo>
                  <a:pt x="826" y="32924"/>
                  <a:pt x="1492" y="25051"/>
                  <a:pt x="4953" y="23241"/>
                </a:cubicBezTo>
                <a:cubicBezTo>
                  <a:pt x="8414" y="21431"/>
                  <a:pt x="16479" y="23940"/>
                  <a:pt x="20765" y="24003"/>
                </a:cubicBezTo>
                <a:cubicBezTo>
                  <a:pt x="25051" y="24067"/>
                  <a:pt x="27179" y="24511"/>
                  <a:pt x="30671" y="23622"/>
                </a:cubicBezTo>
                <a:cubicBezTo>
                  <a:pt x="34164" y="22733"/>
                  <a:pt x="37847" y="22606"/>
                  <a:pt x="41720" y="18669"/>
                </a:cubicBezTo>
                <a:cubicBezTo>
                  <a:pt x="45594" y="14732"/>
                  <a:pt x="51880" y="3112"/>
                  <a:pt x="53912" y="0"/>
                </a:cubicBezTo>
              </a:path>
            </a:pathLst>
          </a:custGeom>
          <a:noFill/>
          <a:ln cap="flat" cmpd="sng" w="952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07" name="Google Shape;1307;p101"/>
          <p:cNvSpPr txBox="1"/>
          <p:nvPr/>
        </p:nvSpPr>
        <p:spPr>
          <a:xfrm>
            <a:off x="7315225" y="2061825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FF"/>
                </a:solidFill>
              </a:rPr>
              <a:t>70 F</a:t>
            </a:r>
            <a:endParaRPr>
              <a:solidFill>
                <a:srgbClr val="FF00FF"/>
              </a:solidFill>
            </a:endParaRPr>
          </a:p>
        </p:txBody>
      </p:sp>
      <p:sp>
        <p:nvSpPr>
          <p:cNvPr id="1308" name="Google Shape;1308;p101"/>
          <p:cNvSpPr txBox="1"/>
          <p:nvPr/>
        </p:nvSpPr>
        <p:spPr>
          <a:xfrm>
            <a:off x="6804600" y="4642463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FF"/>
                </a:solidFill>
              </a:rPr>
              <a:t>75 F</a:t>
            </a:r>
            <a:endParaRPr>
              <a:solidFill>
                <a:srgbClr val="9900FF"/>
              </a:solidFill>
            </a:endParaRPr>
          </a:p>
        </p:txBody>
      </p:sp>
      <p:sp>
        <p:nvSpPr>
          <p:cNvPr id="1309" name="Google Shape;1309;p101"/>
          <p:cNvSpPr txBox="1"/>
          <p:nvPr/>
        </p:nvSpPr>
        <p:spPr>
          <a:xfrm>
            <a:off x="7453325" y="132875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65 F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1310" name="Google Shape;1310;p101"/>
          <p:cNvSpPr txBox="1"/>
          <p:nvPr/>
        </p:nvSpPr>
        <p:spPr>
          <a:xfrm>
            <a:off x="3723925" y="3781638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FF"/>
                </a:solidFill>
              </a:rPr>
              <a:t>75 F</a:t>
            </a:r>
            <a:endParaRPr>
              <a:solidFill>
                <a:srgbClr val="9900FF"/>
              </a:solidFill>
            </a:endParaRPr>
          </a:p>
        </p:txBody>
      </p:sp>
      <p:sp>
        <p:nvSpPr>
          <p:cNvPr id="1311" name="Google Shape;1311;p101"/>
          <p:cNvSpPr/>
          <p:nvPr/>
        </p:nvSpPr>
        <p:spPr>
          <a:xfrm>
            <a:off x="662000" y="1252550"/>
            <a:ext cx="1205475" cy="3481025"/>
          </a:xfrm>
          <a:custGeom>
            <a:rect b="b" l="l" r="r" t="t"/>
            <a:pathLst>
              <a:path extrusionOk="0" h="139241" w="48219">
                <a:moveTo>
                  <a:pt x="0" y="0"/>
                </a:moveTo>
                <a:cubicBezTo>
                  <a:pt x="1080" y="1397"/>
                  <a:pt x="2858" y="6509"/>
                  <a:pt x="6477" y="8382"/>
                </a:cubicBezTo>
                <a:cubicBezTo>
                  <a:pt x="10097" y="10255"/>
                  <a:pt x="17272" y="9175"/>
                  <a:pt x="21717" y="11239"/>
                </a:cubicBezTo>
                <a:cubicBezTo>
                  <a:pt x="26162" y="13303"/>
                  <a:pt x="29718" y="16256"/>
                  <a:pt x="33147" y="20764"/>
                </a:cubicBezTo>
                <a:cubicBezTo>
                  <a:pt x="36576" y="25273"/>
                  <a:pt x="39783" y="31686"/>
                  <a:pt x="42291" y="38290"/>
                </a:cubicBezTo>
                <a:cubicBezTo>
                  <a:pt x="44799" y="44894"/>
                  <a:pt x="48545" y="53276"/>
                  <a:pt x="48196" y="60388"/>
                </a:cubicBezTo>
                <a:cubicBezTo>
                  <a:pt x="47847" y="67500"/>
                  <a:pt x="46041" y="67820"/>
                  <a:pt x="40195" y="80962"/>
                </a:cubicBezTo>
                <a:cubicBezTo>
                  <a:pt x="34349" y="94104"/>
                  <a:pt x="17633" y="129528"/>
                  <a:pt x="13121" y="139241"/>
                </a:cubicBezTo>
              </a:path>
            </a:pathLst>
          </a:custGeom>
          <a:noFill/>
          <a:ln cap="flat" cmpd="sng" w="38100">
            <a:solidFill>
              <a:srgbClr val="783F04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312" name="Google Shape;1312;p101"/>
          <p:cNvSpPr/>
          <p:nvPr/>
        </p:nvSpPr>
        <p:spPr>
          <a:xfrm>
            <a:off x="1919300" y="1409700"/>
            <a:ext cx="2114550" cy="1438275"/>
          </a:xfrm>
          <a:custGeom>
            <a:rect b="b" l="l" r="r" t="t"/>
            <a:pathLst>
              <a:path extrusionOk="0" h="57531" w="84582">
                <a:moveTo>
                  <a:pt x="84582" y="0"/>
                </a:moveTo>
                <a:cubicBezTo>
                  <a:pt x="83090" y="2159"/>
                  <a:pt x="79152" y="9398"/>
                  <a:pt x="75628" y="12954"/>
                </a:cubicBezTo>
                <a:cubicBezTo>
                  <a:pt x="72104" y="16510"/>
                  <a:pt x="67024" y="18637"/>
                  <a:pt x="63436" y="21336"/>
                </a:cubicBezTo>
                <a:cubicBezTo>
                  <a:pt x="59848" y="24035"/>
                  <a:pt x="58293" y="26671"/>
                  <a:pt x="54102" y="29147"/>
                </a:cubicBezTo>
                <a:cubicBezTo>
                  <a:pt x="49911" y="31624"/>
                  <a:pt x="43942" y="33941"/>
                  <a:pt x="38290" y="36195"/>
                </a:cubicBezTo>
                <a:cubicBezTo>
                  <a:pt x="32639" y="38449"/>
                  <a:pt x="25400" y="39719"/>
                  <a:pt x="20193" y="42672"/>
                </a:cubicBezTo>
                <a:cubicBezTo>
                  <a:pt x="14986" y="45625"/>
                  <a:pt x="10414" y="51436"/>
                  <a:pt x="7048" y="53912"/>
                </a:cubicBezTo>
                <a:cubicBezTo>
                  <a:pt x="3683" y="56389"/>
                  <a:pt x="1175" y="56928"/>
                  <a:pt x="0" y="57531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313" name="Google Shape;1313;p101"/>
          <p:cNvSpPr/>
          <p:nvPr/>
        </p:nvSpPr>
        <p:spPr>
          <a:xfrm>
            <a:off x="4016098" y="200025"/>
            <a:ext cx="2679975" cy="923925"/>
          </a:xfrm>
          <a:custGeom>
            <a:rect b="b" l="l" r="r" t="t"/>
            <a:pathLst>
              <a:path extrusionOk="0" h="36957" w="107199">
                <a:moveTo>
                  <a:pt x="519" y="36957"/>
                </a:moveTo>
                <a:cubicBezTo>
                  <a:pt x="487" y="35941"/>
                  <a:pt x="-496" y="33147"/>
                  <a:pt x="329" y="30861"/>
                </a:cubicBezTo>
                <a:cubicBezTo>
                  <a:pt x="1155" y="28575"/>
                  <a:pt x="2964" y="26067"/>
                  <a:pt x="5472" y="23241"/>
                </a:cubicBezTo>
                <a:cubicBezTo>
                  <a:pt x="7980" y="20415"/>
                  <a:pt x="11346" y="16098"/>
                  <a:pt x="15378" y="13907"/>
                </a:cubicBezTo>
                <a:cubicBezTo>
                  <a:pt x="19410" y="11716"/>
                  <a:pt x="24173" y="10446"/>
                  <a:pt x="29666" y="10097"/>
                </a:cubicBezTo>
                <a:cubicBezTo>
                  <a:pt x="35159" y="9748"/>
                  <a:pt x="41668" y="11208"/>
                  <a:pt x="48335" y="11811"/>
                </a:cubicBezTo>
                <a:cubicBezTo>
                  <a:pt x="55003" y="12414"/>
                  <a:pt x="63734" y="11716"/>
                  <a:pt x="69671" y="13716"/>
                </a:cubicBezTo>
                <a:cubicBezTo>
                  <a:pt x="75608" y="15716"/>
                  <a:pt x="79291" y="22511"/>
                  <a:pt x="83958" y="23813"/>
                </a:cubicBezTo>
                <a:cubicBezTo>
                  <a:pt x="88625" y="25115"/>
                  <a:pt x="94277" y="23718"/>
                  <a:pt x="97674" y="21527"/>
                </a:cubicBezTo>
                <a:cubicBezTo>
                  <a:pt x="101071" y="19336"/>
                  <a:pt x="102755" y="14256"/>
                  <a:pt x="104342" y="10668"/>
                </a:cubicBezTo>
                <a:cubicBezTo>
                  <a:pt x="105930" y="7080"/>
                  <a:pt x="106723" y="1778"/>
                  <a:pt x="107199" y="0"/>
                </a:cubicBezTo>
              </a:path>
            </a:pathLst>
          </a:custGeom>
          <a:noFill/>
          <a:ln cap="flat" cmpd="sng" w="7620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14" name="Google Shape;1314;p101"/>
          <p:cNvSpPr txBox="1"/>
          <p:nvPr/>
        </p:nvSpPr>
        <p:spPr>
          <a:xfrm>
            <a:off x="3648075" y="728675"/>
            <a:ext cx="548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</a:rPr>
              <a:t>L</a:t>
            </a:r>
            <a:endParaRPr b="1" sz="3600">
              <a:solidFill>
                <a:srgbClr val="FF0000"/>
              </a:solidFill>
            </a:endParaRPr>
          </a:p>
        </p:txBody>
      </p:sp>
      <p:sp>
        <p:nvSpPr>
          <p:cNvPr id="1315" name="Google Shape;1315;p101"/>
          <p:cNvSpPr/>
          <p:nvPr/>
        </p:nvSpPr>
        <p:spPr>
          <a:xfrm>
            <a:off x="1638300" y="1123950"/>
            <a:ext cx="1909775" cy="671725"/>
          </a:xfrm>
          <a:custGeom>
            <a:rect b="b" l="l" r="r" t="t"/>
            <a:pathLst>
              <a:path extrusionOk="0" h="26869" w="76391">
                <a:moveTo>
                  <a:pt x="76391" y="9144"/>
                </a:moveTo>
                <a:cubicBezTo>
                  <a:pt x="74105" y="9970"/>
                  <a:pt x="66739" y="12002"/>
                  <a:pt x="62675" y="14097"/>
                </a:cubicBezTo>
                <a:cubicBezTo>
                  <a:pt x="58611" y="16193"/>
                  <a:pt x="56770" y="19590"/>
                  <a:pt x="52007" y="21717"/>
                </a:cubicBezTo>
                <a:cubicBezTo>
                  <a:pt x="47245" y="23844"/>
                  <a:pt x="40228" y="26829"/>
                  <a:pt x="34100" y="26861"/>
                </a:cubicBezTo>
                <a:cubicBezTo>
                  <a:pt x="27972" y="26893"/>
                  <a:pt x="20034" y="25305"/>
                  <a:pt x="15240" y="21908"/>
                </a:cubicBezTo>
                <a:cubicBezTo>
                  <a:pt x="10446" y="18511"/>
                  <a:pt x="7874" y="10128"/>
                  <a:pt x="5334" y="6477"/>
                </a:cubicBezTo>
                <a:cubicBezTo>
                  <a:pt x="2794" y="2826"/>
                  <a:pt x="889" y="1080"/>
                  <a:pt x="0" y="0"/>
                </a:cubicBezTo>
              </a:path>
            </a:pathLst>
          </a:custGeom>
          <a:noFill/>
          <a:ln cap="flat" cmpd="sng" w="28575">
            <a:solidFill>
              <a:srgbClr val="674EA7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316" name="Google Shape;1316;p101"/>
          <p:cNvSpPr txBox="1"/>
          <p:nvPr/>
        </p:nvSpPr>
        <p:spPr>
          <a:xfrm>
            <a:off x="1298850" y="461250"/>
            <a:ext cx="548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</a:rPr>
              <a:t>L</a:t>
            </a:r>
            <a:endParaRPr b="1" sz="3600">
              <a:solidFill>
                <a:srgbClr val="FF0000"/>
              </a:solidFill>
            </a:endParaRPr>
          </a:p>
        </p:txBody>
      </p:sp>
      <p:sp>
        <p:nvSpPr>
          <p:cNvPr id="1317" name="Google Shape;1317;p101"/>
          <p:cNvSpPr/>
          <p:nvPr/>
        </p:nvSpPr>
        <p:spPr>
          <a:xfrm>
            <a:off x="2428875" y="2057400"/>
            <a:ext cx="1100150" cy="1190625"/>
          </a:xfrm>
          <a:custGeom>
            <a:rect b="b" l="l" r="r" t="t"/>
            <a:pathLst>
              <a:path extrusionOk="0" h="47625" w="44006">
                <a:moveTo>
                  <a:pt x="44006" y="0"/>
                </a:moveTo>
                <a:cubicBezTo>
                  <a:pt x="42609" y="2032"/>
                  <a:pt x="39879" y="6699"/>
                  <a:pt x="35624" y="12192"/>
                </a:cubicBezTo>
                <a:cubicBezTo>
                  <a:pt x="31370" y="17685"/>
                  <a:pt x="24416" y="27052"/>
                  <a:pt x="18479" y="32957"/>
                </a:cubicBezTo>
                <a:cubicBezTo>
                  <a:pt x="12542" y="38863"/>
                  <a:pt x="3080" y="45180"/>
                  <a:pt x="0" y="47625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lgDash"/>
            <a:round/>
            <a:headEnd len="med" w="med" type="none"/>
            <a:tailEnd len="med" w="med" type="none"/>
          </a:ln>
        </p:spPr>
      </p:sp>
      <p:sp>
        <p:nvSpPr>
          <p:cNvPr id="1318" name="Google Shape;1318;p101"/>
          <p:cNvSpPr/>
          <p:nvPr/>
        </p:nvSpPr>
        <p:spPr>
          <a:xfrm>
            <a:off x="3557600" y="2371725"/>
            <a:ext cx="333366" cy="900144"/>
          </a:xfrm>
          <a:custGeom>
            <a:rect b="b" l="l" r="r" t="t"/>
            <a:pathLst>
              <a:path extrusionOk="0" h="27242" w="8763">
                <a:moveTo>
                  <a:pt x="0" y="0"/>
                </a:moveTo>
                <a:cubicBezTo>
                  <a:pt x="794" y="2000"/>
                  <a:pt x="3302" y="7462"/>
                  <a:pt x="4762" y="12002"/>
                </a:cubicBezTo>
                <a:cubicBezTo>
                  <a:pt x="6223" y="16542"/>
                  <a:pt x="8096" y="24702"/>
                  <a:pt x="8763" y="27242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319" name="Google Shape;1319;p101"/>
          <p:cNvSpPr/>
          <p:nvPr/>
        </p:nvSpPr>
        <p:spPr>
          <a:xfrm>
            <a:off x="4314825" y="1414475"/>
            <a:ext cx="2762250" cy="985825"/>
          </a:xfrm>
          <a:custGeom>
            <a:rect b="b" l="l" r="r" t="t"/>
            <a:pathLst>
              <a:path extrusionOk="0" h="39433" w="110490">
                <a:moveTo>
                  <a:pt x="0" y="0"/>
                </a:moveTo>
                <a:cubicBezTo>
                  <a:pt x="1175" y="1492"/>
                  <a:pt x="3207" y="6350"/>
                  <a:pt x="7049" y="8953"/>
                </a:cubicBezTo>
                <a:cubicBezTo>
                  <a:pt x="10891" y="11557"/>
                  <a:pt x="18130" y="13430"/>
                  <a:pt x="23051" y="15621"/>
                </a:cubicBezTo>
                <a:cubicBezTo>
                  <a:pt x="27972" y="17812"/>
                  <a:pt x="31147" y="20542"/>
                  <a:pt x="36576" y="22098"/>
                </a:cubicBezTo>
                <a:cubicBezTo>
                  <a:pt x="42005" y="23654"/>
                  <a:pt x="49816" y="24161"/>
                  <a:pt x="55626" y="24955"/>
                </a:cubicBezTo>
                <a:cubicBezTo>
                  <a:pt x="61436" y="25749"/>
                  <a:pt x="65755" y="25622"/>
                  <a:pt x="71438" y="26860"/>
                </a:cubicBezTo>
                <a:cubicBezTo>
                  <a:pt x="77121" y="28098"/>
                  <a:pt x="83217" y="30290"/>
                  <a:pt x="89726" y="32385"/>
                </a:cubicBezTo>
                <a:cubicBezTo>
                  <a:pt x="96235" y="34481"/>
                  <a:pt x="107029" y="38258"/>
                  <a:pt x="110490" y="39433"/>
                </a:cubicBezTo>
              </a:path>
            </a:pathLst>
          </a:custGeom>
          <a:noFill/>
          <a:ln cap="flat" cmpd="sng" w="2857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1320" name="Google Shape;1320;p101"/>
          <p:cNvCxnSpPr/>
          <p:nvPr/>
        </p:nvCxnSpPr>
        <p:spPr>
          <a:xfrm flipH="1" rot="10800000">
            <a:off x="4215450" y="763075"/>
            <a:ext cx="873900" cy="7968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21" name="Google Shape;1321;p101"/>
          <p:cNvSpPr/>
          <p:nvPr/>
        </p:nvSpPr>
        <p:spPr>
          <a:xfrm>
            <a:off x="3890975" y="1508275"/>
            <a:ext cx="355860" cy="255204"/>
          </a:xfrm>
          <a:prstGeom prst="cloud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2" name="Google Shape;1322;p101"/>
          <p:cNvSpPr/>
          <p:nvPr/>
        </p:nvSpPr>
        <p:spPr>
          <a:xfrm>
            <a:off x="5220850" y="835325"/>
            <a:ext cx="1005500" cy="296575"/>
          </a:xfrm>
          <a:custGeom>
            <a:rect b="b" l="l" r="r" t="t"/>
            <a:pathLst>
              <a:path extrusionOk="0" h="11863" w="40220">
                <a:moveTo>
                  <a:pt x="0" y="0"/>
                </a:moveTo>
                <a:cubicBezTo>
                  <a:pt x="1134" y="1496"/>
                  <a:pt x="4279" y="7065"/>
                  <a:pt x="6806" y="8973"/>
                </a:cubicBezTo>
                <a:cubicBezTo>
                  <a:pt x="9333" y="10881"/>
                  <a:pt x="11396" y="11087"/>
                  <a:pt x="15160" y="11448"/>
                </a:cubicBezTo>
                <a:cubicBezTo>
                  <a:pt x="18924" y="11809"/>
                  <a:pt x="25214" y="12273"/>
                  <a:pt x="29391" y="11138"/>
                </a:cubicBezTo>
                <a:cubicBezTo>
                  <a:pt x="33568" y="10004"/>
                  <a:pt x="38415" y="5724"/>
                  <a:pt x="40220" y="4641"/>
                </a:cubicBezTo>
              </a:path>
            </a:pathLst>
          </a:custGeom>
          <a:noFill/>
          <a:ln cap="flat" cmpd="sng" w="28575">
            <a:solidFill>
              <a:srgbClr val="980000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323" name="Google Shape;1323;p101"/>
          <p:cNvSpPr txBox="1"/>
          <p:nvPr/>
        </p:nvSpPr>
        <p:spPr>
          <a:xfrm>
            <a:off x="4339100" y="4199875"/>
            <a:ext cx="1601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21 UTC</a:t>
            </a:r>
            <a:endParaRPr b="1" sz="2400"/>
          </a:p>
        </p:txBody>
      </p:sp>
      <p:sp>
        <p:nvSpPr>
          <p:cNvPr id="1324" name="Google Shape;1324;p101"/>
          <p:cNvSpPr/>
          <p:nvPr/>
        </p:nvSpPr>
        <p:spPr>
          <a:xfrm>
            <a:off x="587825" y="92825"/>
            <a:ext cx="997775" cy="1222050"/>
          </a:xfrm>
          <a:custGeom>
            <a:rect b="b" l="l" r="r" t="t"/>
            <a:pathLst>
              <a:path extrusionOk="0" h="48882" w="39911">
                <a:moveTo>
                  <a:pt x="39911" y="0"/>
                </a:moveTo>
                <a:cubicBezTo>
                  <a:pt x="39241" y="2630"/>
                  <a:pt x="38210" y="10364"/>
                  <a:pt x="35889" y="15778"/>
                </a:cubicBezTo>
                <a:cubicBezTo>
                  <a:pt x="33569" y="21192"/>
                  <a:pt x="30732" y="27586"/>
                  <a:pt x="25988" y="32485"/>
                </a:cubicBezTo>
                <a:cubicBezTo>
                  <a:pt x="21244" y="37384"/>
                  <a:pt x="11756" y="42437"/>
                  <a:pt x="7425" y="45170"/>
                </a:cubicBezTo>
                <a:cubicBezTo>
                  <a:pt x="3094" y="47903"/>
                  <a:pt x="1238" y="48263"/>
                  <a:pt x="0" y="48882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25" name="Google Shape;1325;p101"/>
          <p:cNvSpPr txBox="1"/>
          <p:nvPr/>
        </p:nvSpPr>
        <p:spPr>
          <a:xfrm>
            <a:off x="5762276" y="2346800"/>
            <a:ext cx="2506800" cy="831300"/>
          </a:xfrm>
          <a:prstGeom prst="rect">
            <a:avLst/>
          </a:prstGeom>
          <a:solidFill>
            <a:srgbClr val="B6D7A8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Consider the speed and direction in which the warm sector and low are moving.</a:t>
            </a:r>
            <a:endParaRPr/>
          </a:p>
        </p:txBody>
      </p:sp>
      <p:cxnSp>
        <p:nvCxnSpPr>
          <p:cNvPr id="1326" name="Google Shape;1326;p101"/>
          <p:cNvCxnSpPr/>
          <p:nvPr/>
        </p:nvCxnSpPr>
        <p:spPr>
          <a:xfrm flipH="1" rot="10800000">
            <a:off x="3936900" y="510475"/>
            <a:ext cx="982200" cy="533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27" name="Google Shape;1327;p101"/>
          <p:cNvCxnSpPr/>
          <p:nvPr/>
        </p:nvCxnSpPr>
        <p:spPr>
          <a:xfrm rot="10800000">
            <a:off x="5731300" y="1639775"/>
            <a:ext cx="464100" cy="703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28" name="Google Shape;1328;p101"/>
          <p:cNvCxnSpPr/>
          <p:nvPr/>
        </p:nvCxnSpPr>
        <p:spPr>
          <a:xfrm flipH="1" rot="10800000">
            <a:off x="5613300" y="205675"/>
            <a:ext cx="982200" cy="5337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2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3" name="Google Shape;1333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825" y="0"/>
            <a:ext cx="8105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4" name="Google Shape;1334;p102"/>
          <p:cNvSpPr/>
          <p:nvPr/>
        </p:nvSpPr>
        <p:spPr>
          <a:xfrm>
            <a:off x="4052701" y="517040"/>
            <a:ext cx="2215300" cy="1431700"/>
          </a:xfrm>
          <a:custGeom>
            <a:rect b="b" l="l" r="r" t="t"/>
            <a:pathLst>
              <a:path extrusionOk="0" h="57268" w="88612">
                <a:moveTo>
                  <a:pt x="19809" y="56664"/>
                </a:moveTo>
                <a:cubicBezTo>
                  <a:pt x="14292" y="55736"/>
                  <a:pt x="8878" y="54498"/>
                  <a:pt x="5578" y="51095"/>
                </a:cubicBezTo>
                <a:cubicBezTo>
                  <a:pt x="2278" y="47692"/>
                  <a:pt x="164" y="42381"/>
                  <a:pt x="9" y="36245"/>
                </a:cubicBezTo>
                <a:cubicBezTo>
                  <a:pt x="-146" y="30109"/>
                  <a:pt x="1711" y="20002"/>
                  <a:pt x="4650" y="14278"/>
                </a:cubicBezTo>
                <a:cubicBezTo>
                  <a:pt x="7589" y="8554"/>
                  <a:pt x="12900" y="4275"/>
                  <a:pt x="17644" y="1903"/>
                </a:cubicBezTo>
                <a:cubicBezTo>
                  <a:pt x="22388" y="-469"/>
                  <a:pt x="27132" y="47"/>
                  <a:pt x="33113" y="47"/>
                </a:cubicBezTo>
                <a:cubicBezTo>
                  <a:pt x="39094" y="47"/>
                  <a:pt x="46726" y="1027"/>
                  <a:pt x="53532" y="1903"/>
                </a:cubicBezTo>
                <a:cubicBezTo>
                  <a:pt x="60339" y="2780"/>
                  <a:pt x="68332" y="1954"/>
                  <a:pt x="73952" y="5306"/>
                </a:cubicBezTo>
                <a:cubicBezTo>
                  <a:pt x="79573" y="8658"/>
                  <a:pt x="85089" y="16805"/>
                  <a:pt x="87255" y="22013"/>
                </a:cubicBezTo>
                <a:cubicBezTo>
                  <a:pt x="89421" y="27221"/>
                  <a:pt x="88751" y="32377"/>
                  <a:pt x="86946" y="36554"/>
                </a:cubicBezTo>
                <a:cubicBezTo>
                  <a:pt x="85141" y="40731"/>
                  <a:pt x="80655" y="44392"/>
                  <a:pt x="76427" y="47073"/>
                </a:cubicBezTo>
                <a:cubicBezTo>
                  <a:pt x="72199" y="49754"/>
                  <a:pt x="67867" y="51044"/>
                  <a:pt x="61576" y="52642"/>
                </a:cubicBezTo>
                <a:cubicBezTo>
                  <a:pt x="55285" y="54241"/>
                  <a:pt x="45643" y="55994"/>
                  <a:pt x="38682" y="56664"/>
                </a:cubicBezTo>
                <a:cubicBezTo>
                  <a:pt x="31721" y="57334"/>
                  <a:pt x="25326" y="57592"/>
                  <a:pt x="19809" y="56664"/>
                </a:cubicBezTo>
                <a:close/>
              </a:path>
            </a:pathLst>
          </a:custGeom>
          <a:solidFill>
            <a:srgbClr val="38761D">
              <a:alpha val="20130"/>
            </a:srgbClr>
          </a:solidFill>
          <a:ln cap="flat" cmpd="sng" w="28575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35" name="Google Shape;1335;p102"/>
          <p:cNvSpPr/>
          <p:nvPr/>
        </p:nvSpPr>
        <p:spPr>
          <a:xfrm>
            <a:off x="1290650" y="930591"/>
            <a:ext cx="6138850" cy="3131825"/>
          </a:xfrm>
          <a:custGeom>
            <a:rect b="b" l="l" r="r" t="t"/>
            <a:pathLst>
              <a:path extrusionOk="0" h="125273" w="245554">
                <a:moveTo>
                  <a:pt x="0" y="125273"/>
                </a:moveTo>
                <a:cubicBezTo>
                  <a:pt x="286" y="124765"/>
                  <a:pt x="381" y="125686"/>
                  <a:pt x="1714" y="122225"/>
                </a:cubicBezTo>
                <a:cubicBezTo>
                  <a:pt x="3048" y="118764"/>
                  <a:pt x="6763" y="113144"/>
                  <a:pt x="8001" y="104508"/>
                </a:cubicBezTo>
                <a:cubicBezTo>
                  <a:pt x="9239" y="95872"/>
                  <a:pt x="8160" y="79712"/>
                  <a:pt x="9144" y="70409"/>
                </a:cubicBezTo>
                <a:cubicBezTo>
                  <a:pt x="10128" y="61106"/>
                  <a:pt x="13620" y="54344"/>
                  <a:pt x="13906" y="48692"/>
                </a:cubicBezTo>
                <a:cubicBezTo>
                  <a:pt x="14192" y="43041"/>
                  <a:pt x="10763" y="39231"/>
                  <a:pt x="10858" y="36500"/>
                </a:cubicBezTo>
                <a:cubicBezTo>
                  <a:pt x="10953" y="33770"/>
                  <a:pt x="12097" y="32658"/>
                  <a:pt x="14478" y="32309"/>
                </a:cubicBezTo>
                <a:cubicBezTo>
                  <a:pt x="16859" y="31960"/>
                  <a:pt x="20606" y="34055"/>
                  <a:pt x="25146" y="34404"/>
                </a:cubicBezTo>
                <a:cubicBezTo>
                  <a:pt x="29686" y="34753"/>
                  <a:pt x="37719" y="35039"/>
                  <a:pt x="41719" y="34404"/>
                </a:cubicBezTo>
                <a:cubicBezTo>
                  <a:pt x="45720" y="33769"/>
                  <a:pt x="45561" y="31388"/>
                  <a:pt x="49149" y="30594"/>
                </a:cubicBezTo>
                <a:cubicBezTo>
                  <a:pt x="52737" y="29800"/>
                  <a:pt x="59023" y="30849"/>
                  <a:pt x="63246" y="29642"/>
                </a:cubicBezTo>
                <a:cubicBezTo>
                  <a:pt x="67469" y="28436"/>
                  <a:pt x="71405" y="25990"/>
                  <a:pt x="74485" y="23355"/>
                </a:cubicBezTo>
                <a:cubicBezTo>
                  <a:pt x="77565" y="20720"/>
                  <a:pt x="78517" y="14846"/>
                  <a:pt x="81724" y="13830"/>
                </a:cubicBezTo>
                <a:cubicBezTo>
                  <a:pt x="84931" y="12814"/>
                  <a:pt x="90265" y="15164"/>
                  <a:pt x="93726" y="17259"/>
                </a:cubicBezTo>
                <a:cubicBezTo>
                  <a:pt x="97187" y="19355"/>
                  <a:pt x="97822" y="25292"/>
                  <a:pt x="102489" y="26403"/>
                </a:cubicBezTo>
                <a:cubicBezTo>
                  <a:pt x="107156" y="27514"/>
                  <a:pt x="117252" y="25546"/>
                  <a:pt x="121729" y="23927"/>
                </a:cubicBezTo>
                <a:cubicBezTo>
                  <a:pt x="126206" y="22308"/>
                  <a:pt x="125888" y="19133"/>
                  <a:pt x="129349" y="16688"/>
                </a:cubicBezTo>
                <a:cubicBezTo>
                  <a:pt x="132810" y="14243"/>
                  <a:pt x="138240" y="9734"/>
                  <a:pt x="142494" y="9258"/>
                </a:cubicBezTo>
                <a:cubicBezTo>
                  <a:pt x="146749" y="8782"/>
                  <a:pt x="150749" y="12624"/>
                  <a:pt x="154876" y="13830"/>
                </a:cubicBezTo>
                <a:cubicBezTo>
                  <a:pt x="159004" y="15037"/>
                  <a:pt x="161830" y="16751"/>
                  <a:pt x="167259" y="16497"/>
                </a:cubicBezTo>
                <a:cubicBezTo>
                  <a:pt x="172688" y="16243"/>
                  <a:pt x="182721" y="14624"/>
                  <a:pt x="187452" y="12306"/>
                </a:cubicBezTo>
                <a:cubicBezTo>
                  <a:pt x="192183" y="9988"/>
                  <a:pt x="191611" y="4401"/>
                  <a:pt x="195643" y="2591"/>
                </a:cubicBezTo>
                <a:cubicBezTo>
                  <a:pt x="199675" y="781"/>
                  <a:pt x="203327" y="-1568"/>
                  <a:pt x="211645" y="1448"/>
                </a:cubicBezTo>
                <a:cubicBezTo>
                  <a:pt x="219964" y="4464"/>
                  <a:pt x="239903" y="17481"/>
                  <a:pt x="245554" y="20688"/>
                </a:cubicBezTo>
              </a:path>
            </a:pathLst>
          </a:custGeom>
          <a:noFill/>
          <a:ln cap="flat" cmpd="sng" w="952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36" name="Google Shape;1336;p102"/>
          <p:cNvSpPr/>
          <p:nvPr/>
        </p:nvSpPr>
        <p:spPr>
          <a:xfrm>
            <a:off x="1466850" y="1709353"/>
            <a:ext cx="5853125" cy="2329250"/>
          </a:xfrm>
          <a:custGeom>
            <a:rect b="b" l="l" r="r" t="t"/>
            <a:pathLst>
              <a:path extrusionOk="0" h="93170" w="234125">
                <a:moveTo>
                  <a:pt x="0" y="93170"/>
                </a:moveTo>
                <a:cubicBezTo>
                  <a:pt x="1207" y="88852"/>
                  <a:pt x="5747" y="73739"/>
                  <a:pt x="7239" y="67262"/>
                </a:cubicBezTo>
                <a:cubicBezTo>
                  <a:pt x="8731" y="60785"/>
                  <a:pt x="8287" y="60341"/>
                  <a:pt x="8954" y="54308"/>
                </a:cubicBezTo>
                <a:cubicBezTo>
                  <a:pt x="9621" y="48276"/>
                  <a:pt x="9875" y="36528"/>
                  <a:pt x="11240" y="31067"/>
                </a:cubicBezTo>
                <a:cubicBezTo>
                  <a:pt x="12605" y="25606"/>
                  <a:pt x="15272" y="23225"/>
                  <a:pt x="17145" y="21542"/>
                </a:cubicBezTo>
                <a:cubicBezTo>
                  <a:pt x="19018" y="19859"/>
                  <a:pt x="19844" y="20781"/>
                  <a:pt x="22479" y="20971"/>
                </a:cubicBezTo>
                <a:cubicBezTo>
                  <a:pt x="25114" y="21162"/>
                  <a:pt x="28353" y="22399"/>
                  <a:pt x="32957" y="22685"/>
                </a:cubicBezTo>
                <a:cubicBezTo>
                  <a:pt x="37561" y="22971"/>
                  <a:pt x="43308" y="22209"/>
                  <a:pt x="50102" y="22685"/>
                </a:cubicBezTo>
                <a:cubicBezTo>
                  <a:pt x="56897" y="23161"/>
                  <a:pt x="67977" y="26781"/>
                  <a:pt x="73724" y="25543"/>
                </a:cubicBezTo>
                <a:cubicBezTo>
                  <a:pt x="79471" y="24305"/>
                  <a:pt x="81598" y="18812"/>
                  <a:pt x="84582" y="15256"/>
                </a:cubicBezTo>
                <a:cubicBezTo>
                  <a:pt x="87567" y="11700"/>
                  <a:pt x="88615" y="5858"/>
                  <a:pt x="91631" y="4207"/>
                </a:cubicBezTo>
                <a:cubicBezTo>
                  <a:pt x="94647" y="2556"/>
                  <a:pt x="99727" y="4398"/>
                  <a:pt x="102680" y="5350"/>
                </a:cubicBezTo>
                <a:cubicBezTo>
                  <a:pt x="105633" y="6303"/>
                  <a:pt x="105886" y="8747"/>
                  <a:pt x="109347" y="9922"/>
                </a:cubicBezTo>
                <a:cubicBezTo>
                  <a:pt x="112808" y="11097"/>
                  <a:pt x="120618" y="10525"/>
                  <a:pt x="123444" y="12398"/>
                </a:cubicBezTo>
                <a:cubicBezTo>
                  <a:pt x="126270" y="14271"/>
                  <a:pt x="125445" y="18494"/>
                  <a:pt x="126302" y="21161"/>
                </a:cubicBezTo>
                <a:cubicBezTo>
                  <a:pt x="127159" y="23828"/>
                  <a:pt x="126397" y="27511"/>
                  <a:pt x="128588" y="28400"/>
                </a:cubicBezTo>
                <a:cubicBezTo>
                  <a:pt x="130779" y="29289"/>
                  <a:pt x="135890" y="28559"/>
                  <a:pt x="139446" y="26495"/>
                </a:cubicBezTo>
                <a:cubicBezTo>
                  <a:pt x="143002" y="24431"/>
                  <a:pt x="146971" y="19542"/>
                  <a:pt x="149924" y="16018"/>
                </a:cubicBezTo>
                <a:cubicBezTo>
                  <a:pt x="152877" y="12494"/>
                  <a:pt x="153988" y="7731"/>
                  <a:pt x="157163" y="5350"/>
                </a:cubicBezTo>
                <a:cubicBezTo>
                  <a:pt x="160338" y="2969"/>
                  <a:pt x="165704" y="2619"/>
                  <a:pt x="168974" y="1730"/>
                </a:cubicBezTo>
                <a:cubicBezTo>
                  <a:pt x="172244" y="841"/>
                  <a:pt x="173514" y="-47"/>
                  <a:pt x="176784" y="16"/>
                </a:cubicBezTo>
                <a:cubicBezTo>
                  <a:pt x="180054" y="80"/>
                  <a:pt x="184849" y="79"/>
                  <a:pt x="188595" y="2111"/>
                </a:cubicBezTo>
                <a:cubicBezTo>
                  <a:pt x="192342" y="4143"/>
                  <a:pt x="195834" y="10621"/>
                  <a:pt x="199263" y="12208"/>
                </a:cubicBezTo>
                <a:cubicBezTo>
                  <a:pt x="202692" y="13796"/>
                  <a:pt x="205962" y="11509"/>
                  <a:pt x="209169" y="11636"/>
                </a:cubicBezTo>
                <a:cubicBezTo>
                  <a:pt x="212376" y="11763"/>
                  <a:pt x="214345" y="11383"/>
                  <a:pt x="218504" y="12970"/>
                </a:cubicBezTo>
                <a:cubicBezTo>
                  <a:pt x="222663" y="14558"/>
                  <a:pt x="231522" y="19796"/>
                  <a:pt x="234125" y="21161"/>
                </a:cubicBezTo>
              </a:path>
            </a:pathLst>
          </a:cu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37" name="Google Shape;1337;p102"/>
          <p:cNvSpPr/>
          <p:nvPr/>
        </p:nvSpPr>
        <p:spPr>
          <a:xfrm>
            <a:off x="1624025" y="2995416"/>
            <a:ext cx="2190750" cy="1014600"/>
          </a:xfrm>
          <a:custGeom>
            <a:rect b="b" l="l" r="r" t="t"/>
            <a:pathLst>
              <a:path extrusionOk="0" h="40584" w="87630">
                <a:moveTo>
                  <a:pt x="0" y="40584"/>
                </a:moveTo>
                <a:cubicBezTo>
                  <a:pt x="1365" y="35409"/>
                  <a:pt x="4984" y="15851"/>
                  <a:pt x="8191" y="9533"/>
                </a:cubicBezTo>
                <a:cubicBezTo>
                  <a:pt x="11398" y="3215"/>
                  <a:pt x="15843" y="3723"/>
                  <a:pt x="19240" y="2675"/>
                </a:cubicBezTo>
                <a:cubicBezTo>
                  <a:pt x="22637" y="1627"/>
                  <a:pt x="24860" y="3373"/>
                  <a:pt x="28575" y="3246"/>
                </a:cubicBezTo>
                <a:cubicBezTo>
                  <a:pt x="32290" y="3119"/>
                  <a:pt x="36735" y="2421"/>
                  <a:pt x="41529" y="1913"/>
                </a:cubicBezTo>
                <a:cubicBezTo>
                  <a:pt x="46323" y="1405"/>
                  <a:pt x="53562" y="-532"/>
                  <a:pt x="57340" y="198"/>
                </a:cubicBezTo>
                <a:cubicBezTo>
                  <a:pt x="61118" y="928"/>
                  <a:pt x="61309" y="3183"/>
                  <a:pt x="64198" y="6294"/>
                </a:cubicBezTo>
                <a:cubicBezTo>
                  <a:pt x="67087" y="9406"/>
                  <a:pt x="72422" y="14740"/>
                  <a:pt x="74676" y="18867"/>
                </a:cubicBezTo>
                <a:cubicBezTo>
                  <a:pt x="76930" y="22995"/>
                  <a:pt x="75565" y="27662"/>
                  <a:pt x="77724" y="31059"/>
                </a:cubicBezTo>
                <a:cubicBezTo>
                  <a:pt x="79883" y="34456"/>
                  <a:pt x="85979" y="37886"/>
                  <a:pt x="87630" y="39251"/>
                </a:cubicBezTo>
              </a:path>
            </a:pathLst>
          </a:custGeom>
          <a:noFill/>
          <a:ln cap="flat" cmpd="sng" w="952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38" name="Google Shape;1338;p102"/>
          <p:cNvSpPr/>
          <p:nvPr/>
        </p:nvSpPr>
        <p:spPr>
          <a:xfrm>
            <a:off x="7086600" y="3824300"/>
            <a:ext cx="1347800" cy="871525"/>
          </a:xfrm>
          <a:custGeom>
            <a:rect b="b" l="l" r="r" t="t"/>
            <a:pathLst>
              <a:path extrusionOk="0" h="34861" w="53912">
                <a:moveTo>
                  <a:pt x="0" y="34861"/>
                </a:moveTo>
                <a:cubicBezTo>
                  <a:pt x="826" y="32924"/>
                  <a:pt x="1492" y="25051"/>
                  <a:pt x="4953" y="23241"/>
                </a:cubicBezTo>
                <a:cubicBezTo>
                  <a:pt x="8414" y="21431"/>
                  <a:pt x="16479" y="23940"/>
                  <a:pt x="20765" y="24003"/>
                </a:cubicBezTo>
                <a:cubicBezTo>
                  <a:pt x="25051" y="24067"/>
                  <a:pt x="27179" y="24511"/>
                  <a:pt x="30671" y="23622"/>
                </a:cubicBezTo>
                <a:cubicBezTo>
                  <a:pt x="34164" y="22733"/>
                  <a:pt x="37847" y="22606"/>
                  <a:pt x="41720" y="18669"/>
                </a:cubicBezTo>
                <a:cubicBezTo>
                  <a:pt x="45594" y="14732"/>
                  <a:pt x="51880" y="3112"/>
                  <a:pt x="53912" y="0"/>
                </a:cubicBezTo>
              </a:path>
            </a:pathLst>
          </a:custGeom>
          <a:noFill/>
          <a:ln cap="flat" cmpd="sng" w="952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39" name="Google Shape;1339;p102"/>
          <p:cNvSpPr txBox="1"/>
          <p:nvPr/>
        </p:nvSpPr>
        <p:spPr>
          <a:xfrm>
            <a:off x="7315225" y="2061825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FF"/>
                </a:solidFill>
              </a:rPr>
              <a:t>70 F</a:t>
            </a:r>
            <a:endParaRPr>
              <a:solidFill>
                <a:srgbClr val="FF00FF"/>
              </a:solidFill>
            </a:endParaRPr>
          </a:p>
        </p:txBody>
      </p:sp>
      <p:sp>
        <p:nvSpPr>
          <p:cNvPr id="1340" name="Google Shape;1340;p102"/>
          <p:cNvSpPr txBox="1"/>
          <p:nvPr/>
        </p:nvSpPr>
        <p:spPr>
          <a:xfrm>
            <a:off x="6804600" y="4642463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FF"/>
                </a:solidFill>
              </a:rPr>
              <a:t>75 F</a:t>
            </a:r>
            <a:endParaRPr>
              <a:solidFill>
                <a:srgbClr val="9900FF"/>
              </a:solidFill>
            </a:endParaRPr>
          </a:p>
        </p:txBody>
      </p:sp>
      <p:sp>
        <p:nvSpPr>
          <p:cNvPr id="1341" name="Google Shape;1341;p102"/>
          <p:cNvSpPr txBox="1"/>
          <p:nvPr/>
        </p:nvSpPr>
        <p:spPr>
          <a:xfrm>
            <a:off x="7453325" y="132875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65 F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1342" name="Google Shape;1342;p102"/>
          <p:cNvSpPr txBox="1"/>
          <p:nvPr/>
        </p:nvSpPr>
        <p:spPr>
          <a:xfrm>
            <a:off x="3723925" y="3781638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FF"/>
                </a:solidFill>
              </a:rPr>
              <a:t>75 F</a:t>
            </a:r>
            <a:endParaRPr>
              <a:solidFill>
                <a:srgbClr val="9900FF"/>
              </a:solidFill>
            </a:endParaRPr>
          </a:p>
        </p:txBody>
      </p:sp>
      <p:sp>
        <p:nvSpPr>
          <p:cNvPr id="1343" name="Google Shape;1343;p102"/>
          <p:cNvSpPr/>
          <p:nvPr/>
        </p:nvSpPr>
        <p:spPr>
          <a:xfrm>
            <a:off x="662000" y="1252550"/>
            <a:ext cx="1205475" cy="3481025"/>
          </a:xfrm>
          <a:custGeom>
            <a:rect b="b" l="l" r="r" t="t"/>
            <a:pathLst>
              <a:path extrusionOk="0" h="139241" w="48219">
                <a:moveTo>
                  <a:pt x="0" y="0"/>
                </a:moveTo>
                <a:cubicBezTo>
                  <a:pt x="1080" y="1397"/>
                  <a:pt x="2858" y="6509"/>
                  <a:pt x="6477" y="8382"/>
                </a:cubicBezTo>
                <a:cubicBezTo>
                  <a:pt x="10097" y="10255"/>
                  <a:pt x="17272" y="9175"/>
                  <a:pt x="21717" y="11239"/>
                </a:cubicBezTo>
                <a:cubicBezTo>
                  <a:pt x="26162" y="13303"/>
                  <a:pt x="29718" y="16256"/>
                  <a:pt x="33147" y="20764"/>
                </a:cubicBezTo>
                <a:cubicBezTo>
                  <a:pt x="36576" y="25273"/>
                  <a:pt x="39783" y="31686"/>
                  <a:pt x="42291" y="38290"/>
                </a:cubicBezTo>
                <a:cubicBezTo>
                  <a:pt x="44799" y="44894"/>
                  <a:pt x="48545" y="53276"/>
                  <a:pt x="48196" y="60388"/>
                </a:cubicBezTo>
                <a:cubicBezTo>
                  <a:pt x="47847" y="67500"/>
                  <a:pt x="46041" y="67820"/>
                  <a:pt x="40195" y="80962"/>
                </a:cubicBezTo>
                <a:cubicBezTo>
                  <a:pt x="34349" y="94104"/>
                  <a:pt x="17633" y="129528"/>
                  <a:pt x="13121" y="139241"/>
                </a:cubicBezTo>
              </a:path>
            </a:pathLst>
          </a:custGeom>
          <a:noFill/>
          <a:ln cap="flat" cmpd="sng" w="38100">
            <a:solidFill>
              <a:srgbClr val="783F04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344" name="Google Shape;1344;p102"/>
          <p:cNvSpPr/>
          <p:nvPr/>
        </p:nvSpPr>
        <p:spPr>
          <a:xfrm>
            <a:off x="1919300" y="1409700"/>
            <a:ext cx="2114550" cy="1438275"/>
          </a:xfrm>
          <a:custGeom>
            <a:rect b="b" l="l" r="r" t="t"/>
            <a:pathLst>
              <a:path extrusionOk="0" h="57531" w="84582">
                <a:moveTo>
                  <a:pt x="84582" y="0"/>
                </a:moveTo>
                <a:cubicBezTo>
                  <a:pt x="83090" y="2159"/>
                  <a:pt x="79152" y="9398"/>
                  <a:pt x="75628" y="12954"/>
                </a:cubicBezTo>
                <a:cubicBezTo>
                  <a:pt x="72104" y="16510"/>
                  <a:pt x="67024" y="18637"/>
                  <a:pt x="63436" y="21336"/>
                </a:cubicBezTo>
                <a:cubicBezTo>
                  <a:pt x="59848" y="24035"/>
                  <a:pt x="58293" y="26671"/>
                  <a:pt x="54102" y="29147"/>
                </a:cubicBezTo>
                <a:cubicBezTo>
                  <a:pt x="49911" y="31624"/>
                  <a:pt x="43942" y="33941"/>
                  <a:pt x="38290" y="36195"/>
                </a:cubicBezTo>
                <a:cubicBezTo>
                  <a:pt x="32639" y="38449"/>
                  <a:pt x="25400" y="39719"/>
                  <a:pt x="20193" y="42672"/>
                </a:cubicBezTo>
                <a:cubicBezTo>
                  <a:pt x="14986" y="45625"/>
                  <a:pt x="10414" y="51436"/>
                  <a:pt x="7048" y="53912"/>
                </a:cubicBezTo>
                <a:cubicBezTo>
                  <a:pt x="3683" y="56389"/>
                  <a:pt x="1175" y="56928"/>
                  <a:pt x="0" y="57531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345" name="Google Shape;1345;p102"/>
          <p:cNvSpPr/>
          <p:nvPr/>
        </p:nvSpPr>
        <p:spPr>
          <a:xfrm>
            <a:off x="4016098" y="200025"/>
            <a:ext cx="2679975" cy="923925"/>
          </a:xfrm>
          <a:custGeom>
            <a:rect b="b" l="l" r="r" t="t"/>
            <a:pathLst>
              <a:path extrusionOk="0" h="36957" w="107199">
                <a:moveTo>
                  <a:pt x="519" y="36957"/>
                </a:moveTo>
                <a:cubicBezTo>
                  <a:pt x="487" y="35941"/>
                  <a:pt x="-496" y="33147"/>
                  <a:pt x="329" y="30861"/>
                </a:cubicBezTo>
                <a:cubicBezTo>
                  <a:pt x="1155" y="28575"/>
                  <a:pt x="2964" y="26067"/>
                  <a:pt x="5472" y="23241"/>
                </a:cubicBezTo>
                <a:cubicBezTo>
                  <a:pt x="7980" y="20415"/>
                  <a:pt x="11346" y="16098"/>
                  <a:pt x="15378" y="13907"/>
                </a:cubicBezTo>
                <a:cubicBezTo>
                  <a:pt x="19410" y="11716"/>
                  <a:pt x="24173" y="10446"/>
                  <a:pt x="29666" y="10097"/>
                </a:cubicBezTo>
                <a:cubicBezTo>
                  <a:pt x="35159" y="9748"/>
                  <a:pt x="41668" y="11208"/>
                  <a:pt x="48335" y="11811"/>
                </a:cubicBezTo>
                <a:cubicBezTo>
                  <a:pt x="55003" y="12414"/>
                  <a:pt x="63734" y="11716"/>
                  <a:pt x="69671" y="13716"/>
                </a:cubicBezTo>
                <a:cubicBezTo>
                  <a:pt x="75608" y="15716"/>
                  <a:pt x="79291" y="22511"/>
                  <a:pt x="83958" y="23813"/>
                </a:cubicBezTo>
                <a:cubicBezTo>
                  <a:pt x="88625" y="25115"/>
                  <a:pt x="94277" y="23718"/>
                  <a:pt x="97674" y="21527"/>
                </a:cubicBezTo>
                <a:cubicBezTo>
                  <a:pt x="101071" y="19336"/>
                  <a:pt x="102755" y="14256"/>
                  <a:pt x="104342" y="10668"/>
                </a:cubicBezTo>
                <a:cubicBezTo>
                  <a:pt x="105930" y="7080"/>
                  <a:pt x="106723" y="1778"/>
                  <a:pt x="107199" y="0"/>
                </a:cubicBezTo>
              </a:path>
            </a:pathLst>
          </a:custGeom>
          <a:noFill/>
          <a:ln cap="flat" cmpd="sng" w="7620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46" name="Google Shape;1346;p102"/>
          <p:cNvSpPr txBox="1"/>
          <p:nvPr/>
        </p:nvSpPr>
        <p:spPr>
          <a:xfrm>
            <a:off x="3648075" y="728675"/>
            <a:ext cx="548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</a:rPr>
              <a:t>L</a:t>
            </a:r>
            <a:endParaRPr b="1" sz="3600">
              <a:solidFill>
                <a:srgbClr val="FF0000"/>
              </a:solidFill>
            </a:endParaRPr>
          </a:p>
        </p:txBody>
      </p:sp>
      <p:sp>
        <p:nvSpPr>
          <p:cNvPr id="1347" name="Google Shape;1347;p102"/>
          <p:cNvSpPr/>
          <p:nvPr/>
        </p:nvSpPr>
        <p:spPr>
          <a:xfrm>
            <a:off x="1638300" y="1123950"/>
            <a:ext cx="1909775" cy="671725"/>
          </a:xfrm>
          <a:custGeom>
            <a:rect b="b" l="l" r="r" t="t"/>
            <a:pathLst>
              <a:path extrusionOk="0" h="26869" w="76391">
                <a:moveTo>
                  <a:pt x="76391" y="9144"/>
                </a:moveTo>
                <a:cubicBezTo>
                  <a:pt x="74105" y="9970"/>
                  <a:pt x="66739" y="12002"/>
                  <a:pt x="62675" y="14097"/>
                </a:cubicBezTo>
                <a:cubicBezTo>
                  <a:pt x="58611" y="16193"/>
                  <a:pt x="56770" y="19590"/>
                  <a:pt x="52007" y="21717"/>
                </a:cubicBezTo>
                <a:cubicBezTo>
                  <a:pt x="47245" y="23844"/>
                  <a:pt x="40228" y="26829"/>
                  <a:pt x="34100" y="26861"/>
                </a:cubicBezTo>
                <a:cubicBezTo>
                  <a:pt x="27972" y="26893"/>
                  <a:pt x="20034" y="25305"/>
                  <a:pt x="15240" y="21908"/>
                </a:cubicBezTo>
                <a:cubicBezTo>
                  <a:pt x="10446" y="18511"/>
                  <a:pt x="7874" y="10128"/>
                  <a:pt x="5334" y="6477"/>
                </a:cubicBezTo>
                <a:cubicBezTo>
                  <a:pt x="2794" y="2826"/>
                  <a:pt x="889" y="1080"/>
                  <a:pt x="0" y="0"/>
                </a:cubicBezTo>
              </a:path>
            </a:pathLst>
          </a:custGeom>
          <a:noFill/>
          <a:ln cap="flat" cmpd="sng" w="28575">
            <a:solidFill>
              <a:srgbClr val="674EA7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348" name="Google Shape;1348;p102"/>
          <p:cNvSpPr txBox="1"/>
          <p:nvPr/>
        </p:nvSpPr>
        <p:spPr>
          <a:xfrm>
            <a:off x="1298850" y="461250"/>
            <a:ext cx="548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</a:rPr>
              <a:t>L</a:t>
            </a:r>
            <a:endParaRPr b="1" sz="3600">
              <a:solidFill>
                <a:srgbClr val="FF0000"/>
              </a:solidFill>
            </a:endParaRPr>
          </a:p>
        </p:txBody>
      </p:sp>
      <p:sp>
        <p:nvSpPr>
          <p:cNvPr id="1349" name="Google Shape;1349;p102"/>
          <p:cNvSpPr/>
          <p:nvPr/>
        </p:nvSpPr>
        <p:spPr>
          <a:xfrm>
            <a:off x="2428875" y="2057400"/>
            <a:ext cx="1100150" cy="1190625"/>
          </a:xfrm>
          <a:custGeom>
            <a:rect b="b" l="l" r="r" t="t"/>
            <a:pathLst>
              <a:path extrusionOk="0" h="47625" w="44006">
                <a:moveTo>
                  <a:pt x="44006" y="0"/>
                </a:moveTo>
                <a:cubicBezTo>
                  <a:pt x="42609" y="2032"/>
                  <a:pt x="39879" y="6699"/>
                  <a:pt x="35624" y="12192"/>
                </a:cubicBezTo>
                <a:cubicBezTo>
                  <a:pt x="31370" y="17685"/>
                  <a:pt x="24416" y="27052"/>
                  <a:pt x="18479" y="32957"/>
                </a:cubicBezTo>
                <a:cubicBezTo>
                  <a:pt x="12542" y="38863"/>
                  <a:pt x="3080" y="45180"/>
                  <a:pt x="0" y="47625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lgDash"/>
            <a:round/>
            <a:headEnd len="med" w="med" type="none"/>
            <a:tailEnd len="med" w="med" type="none"/>
          </a:ln>
        </p:spPr>
      </p:sp>
      <p:sp>
        <p:nvSpPr>
          <p:cNvPr id="1350" name="Google Shape;1350;p102"/>
          <p:cNvSpPr/>
          <p:nvPr/>
        </p:nvSpPr>
        <p:spPr>
          <a:xfrm>
            <a:off x="3557600" y="2371725"/>
            <a:ext cx="333366" cy="900144"/>
          </a:xfrm>
          <a:custGeom>
            <a:rect b="b" l="l" r="r" t="t"/>
            <a:pathLst>
              <a:path extrusionOk="0" h="27242" w="8763">
                <a:moveTo>
                  <a:pt x="0" y="0"/>
                </a:moveTo>
                <a:cubicBezTo>
                  <a:pt x="794" y="2000"/>
                  <a:pt x="3302" y="7462"/>
                  <a:pt x="4762" y="12002"/>
                </a:cubicBezTo>
                <a:cubicBezTo>
                  <a:pt x="6223" y="16542"/>
                  <a:pt x="8096" y="24702"/>
                  <a:pt x="8763" y="27242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351" name="Google Shape;1351;p102"/>
          <p:cNvSpPr/>
          <p:nvPr/>
        </p:nvSpPr>
        <p:spPr>
          <a:xfrm>
            <a:off x="4314825" y="1414475"/>
            <a:ext cx="2762250" cy="985825"/>
          </a:xfrm>
          <a:custGeom>
            <a:rect b="b" l="l" r="r" t="t"/>
            <a:pathLst>
              <a:path extrusionOk="0" h="39433" w="110490">
                <a:moveTo>
                  <a:pt x="0" y="0"/>
                </a:moveTo>
                <a:cubicBezTo>
                  <a:pt x="1175" y="1492"/>
                  <a:pt x="3207" y="6350"/>
                  <a:pt x="7049" y="8953"/>
                </a:cubicBezTo>
                <a:cubicBezTo>
                  <a:pt x="10891" y="11557"/>
                  <a:pt x="18130" y="13430"/>
                  <a:pt x="23051" y="15621"/>
                </a:cubicBezTo>
                <a:cubicBezTo>
                  <a:pt x="27972" y="17812"/>
                  <a:pt x="31147" y="20542"/>
                  <a:pt x="36576" y="22098"/>
                </a:cubicBezTo>
                <a:cubicBezTo>
                  <a:pt x="42005" y="23654"/>
                  <a:pt x="49816" y="24161"/>
                  <a:pt x="55626" y="24955"/>
                </a:cubicBezTo>
                <a:cubicBezTo>
                  <a:pt x="61436" y="25749"/>
                  <a:pt x="65755" y="25622"/>
                  <a:pt x="71438" y="26860"/>
                </a:cubicBezTo>
                <a:cubicBezTo>
                  <a:pt x="77121" y="28098"/>
                  <a:pt x="83217" y="30290"/>
                  <a:pt x="89726" y="32385"/>
                </a:cubicBezTo>
                <a:cubicBezTo>
                  <a:pt x="96235" y="34481"/>
                  <a:pt x="107029" y="38258"/>
                  <a:pt x="110490" y="39433"/>
                </a:cubicBezTo>
              </a:path>
            </a:pathLst>
          </a:custGeom>
          <a:noFill/>
          <a:ln cap="flat" cmpd="sng" w="2857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1352" name="Google Shape;1352;p102"/>
          <p:cNvCxnSpPr/>
          <p:nvPr/>
        </p:nvCxnSpPr>
        <p:spPr>
          <a:xfrm flipH="1" rot="10800000">
            <a:off x="4215450" y="763075"/>
            <a:ext cx="873900" cy="7968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53" name="Google Shape;1353;p102"/>
          <p:cNvSpPr/>
          <p:nvPr/>
        </p:nvSpPr>
        <p:spPr>
          <a:xfrm>
            <a:off x="3890975" y="1508275"/>
            <a:ext cx="355860" cy="255204"/>
          </a:xfrm>
          <a:prstGeom prst="cloud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4" name="Google Shape;1354;p102"/>
          <p:cNvSpPr/>
          <p:nvPr/>
        </p:nvSpPr>
        <p:spPr>
          <a:xfrm>
            <a:off x="5220850" y="835325"/>
            <a:ext cx="1005500" cy="296575"/>
          </a:xfrm>
          <a:custGeom>
            <a:rect b="b" l="l" r="r" t="t"/>
            <a:pathLst>
              <a:path extrusionOk="0" h="11863" w="40220">
                <a:moveTo>
                  <a:pt x="0" y="0"/>
                </a:moveTo>
                <a:cubicBezTo>
                  <a:pt x="1134" y="1496"/>
                  <a:pt x="4279" y="7065"/>
                  <a:pt x="6806" y="8973"/>
                </a:cubicBezTo>
                <a:cubicBezTo>
                  <a:pt x="9333" y="10881"/>
                  <a:pt x="11396" y="11087"/>
                  <a:pt x="15160" y="11448"/>
                </a:cubicBezTo>
                <a:cubicBezTo>
                  <a:pt x="18924" y="11809"/>
                  <a:pt x="25214" y="12273"/>
                  <a:pt x="29391" y="11138"/>
                </a:cubicBezTo>
                <a:cubicBezTo>
                  <a:pt x="33568" y="10004"/>
                  <a:pt x="38415" y="5724"/>
                  <a:pt x="40220" y="4641"/>
                </a:cubicBezTo>
              </a:path>
            </a:pathLst>
          </a:custGeom>
          <a:noFill/>
          <a:ln cap="flat" cmpd="sng" w="28575">
            <a:solidFill>
              <a:srgbClr val="980000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1355" name="Google Shape;1355;p102"/>
          <p:cNvSpPr txBox="1"/>
          <p:nvPr/>
        </p:nvSpPr>
        <p:spPr>
          <a:xfrm>
            <a:off x="4339100" y="4199875"/>
            <a:ext cx="1601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21 UTC</a:t>
            </a:r>
            <a:endParaRPr b="1" sz="2400"/>
          </a:p>
        </p:txBody>
      </p:sp>
      <p:sp>
        <p:nvSpPr>
          <p:cNvPr id="1356" name="Google Shape;1356;p102"/>
          <p:cNvSpPr/>
          <p:nvPr/>
        </p:nvSpPr>
        <p:spPr>
          <a:xfrm>
            <a:off x="587825" y="92825"/>
            <a:ext cx="997775" cy="1222050"/>
          </a:xfrm>
          <a:custGeom>
            <a:rect b="b" l="l" r="r" t="t"/>
            <a:pathLst>
              <a:path extrusionOk="0" h="48882" w="39911">
                <a:moveTo>
                  <a:pt x="39911" y="0"/>
                </a:moveTo>
                <a:cubicBezTo>
                  <a:pt x="39241" y="2630"/>
                  <a:pt x="38210" y="10364"/>
                  <a:pt x="35889" y="15778"/>
                </a:cubicBezTo>
                <a:cubicBezTo>
                  <a:pt x="33569" y="21192"/>
                  <a:pt x="30732" y="27586"/>
                  <a:pt x="25988" y="32485"/>
                </a:cubicBezTo>
                <a:cubicBezTo>
                  <a:pt x="21244" y="37384"/>
                  <a:pt x="11756" y="42437"/>
                  <a:pt x="7425" y="45170"/>
                </a:cubicBezTo>
                <a:cubicBezTo>
                  <a:pt x="3094" y="47903"/>
                  <a:pt x="1238" y="48263"/>
                  <a:pt x="0" y="48882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57" name="Google Shape;1357;p102"/>
          <p:cNvSpPr txBox="1"/>
          <p:nvPr/>
        </p:nvSpPr>
        <p:spPr>
          <a:xfrm>
            <a:off x="3936900" y="2425125"/>
            <a:ext cx="3149700" cy="1908600"/>
          </a:xfrm>
          <a:prstGeom prst="rect">
            <a:avLst/>
          </a:prstGeom>
          <a:solidFill>
            <a:srgbClr val="F4CCCC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warm sector geometry and evolution will favor long residence times for new cells.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implies an increasing severe risk for northern AL and northwest GA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(assuming favorable thermo + kinematic environment)</a:t>
            </a:r>
            <a:endParaRPr/>
          </a:p>
        </p:txBody>
      </p:sp>
      <p:cxnSp>
        <p:nvCxnSpPr>
          <p:cNvPr id="1358" name="Google Shape;1358;p102"/>
          <p:cNvCxnSpPr/>
          <p:nvPr/>
        </p:nvCxnSpPr>
        <p:spPr>
          <a:xfrm flipH="1" rot="10800000">
            <a:off x="4973350" y="1446450"/>
            <a:ext cx="7800" cy="982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59" name="Google Shape;1359;p102"/>
          <p:cNvCxnSpPr/>
          <p:nvPr/>
        </p:nvCxnSpPr>
        <p:spPr>
          <a:xfrm flipH="1" rot="10800000">
            <a:off x="3936900" y="510475"/>
            <a:ext cx="982200" cy="533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60" name="Google Shape;1360;p102"/>
          <p:cNvCxnSpPr/>
          <p:nvPr/>
        </p:nvCxnSpPr>
        <p:spPr>
          <a:xfrm flipH="1" rot="10800000">
            <a:off x="5613300" y="205675"/>
            <a:ext cx="982200" cy="5337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61" name="Google Shape;1361;p102"/>
          <p:cNvSpPr/>
          <p:nvPr/>
        </p:nvSpPr>
        <p:spPr>
          <a:xfrm>
            <a:off x="4008449" y="621989"/>
            <a:ext cx="2104925" cy="963925"/>
          </a:xfrm>
          <a:custGeom>
            <a:rect b="b" l="l" r="r" t="t"/>
            <a:pathLst>
              <a:path extrusionOk="0" h="38557" w="84197">
                <a:moveTo>
                  <a:pt x="61181" y="36378"/>
                </a:moveTo>
                <a:cubicBezTo>
                  <a:pt x="54168" y="37306"/>
                  <a:pt x="44320" y="38286"/>
                  <a:pt x="35502" y="38234"/>
                </a:cubicBezTo>
                <a:cubicBezTo>
                  <a:pt x="26685" y="38183"/>
                  <a:pt x="14154" y="39627"/>
                  <a:pt x="8276" y="36069"/>
                </a:cubicBezTo>
                <a:cubicBezTo>
                  <a:pt x="2398" y="32511"/>
                  <a:pt x="-696" y="22044"/>
                  <a:pt x="232" y="16887"/>
                </a:cubicBezTo>
                <a:cubicBezTo>
                  <a:pt x="1160" y="11731"/>
                  <a:pt x="7503" y="7450"/>
                  <a:pt x="13845" y="5130"/>
                </a:cubicBezTo>
                <a:cubicBezTo>
                  <a:pt x="20187" y="2810"/>
                  <a:pt x="30345" y="3790"/>
                  <a:pt x="38286" y="2965"/>
                </a:cubicBezTo>
                <a:cubicBezTo>
                  <a:pt x="46227" y="2140"/>
                  <a:pt x="54271" y="-542"/>
                  <a:pt x="61490" y="180"/>
                </a:cubicBezTo>
                <a:cubicBezTo>
                  <a:pt x="68709" y="902"/>
                  <a:pt x="77939" y="3893"/>
                  <a:pt x="81600" y="7296"/>
                </a:cubicBezTo>
                <a:cubicBezTo>
                  <a:pt x="85261" y="10699"/>
                  <a:pt x="84126" y="16371"/>
                  <a:pt x="83456" y="20599"/>
                </a:cubicBezTo>
                <a:cubicBezTo>
                  <a:pt x="82786" y="24827"/>
                  <a:pt x="81291" y="30035"/>
                  <a:pt x="77578" y="32665"/>
                </a:cubicBezTo>
                <a:cubicBezTo>
                  <a:pt x="73866" y="35295"/>
                  <a:pt x="68194" y="35450"/>
                  <a:pt x="61181" y="36378"/>
                </a:cubicBezTo>
                <a:close/>
              </a:path>
            </a:pathLst>
          </a:custGeom>
          <a:solidFill>
            <a:srgbClr val="980000">
              <a:alpha val="23900"/>
            </a:srgbClr>
          </a:solidFill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5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103"/>
          <p:cNvSpPr txBox="1"/>
          <p:nvPr/>
        </p:nvSpPr>
        <p:spPr>
          <a:xfrm>
            <a:off x="1298850" y="225125"/>
            <a:ext cx="6546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CCCCCC"/>
                </a:solidFill>
              </a:rPr>
              <a:t>Warm Sector Geometry and Residence Time</a:t>
            </a:r>
            <a:endParaRPr b="1" sz="3000">
              <a:solidFill>
                <a:srgbClr val="CCCCCC"/>
              </a:solidFill>
            </a:endParaRPr>
          </a:p>
        </p:txBody>
      </p:sp>
      <p:pic>
        <p:nvPicPr>
          <p:cNvPr id="1367" name="Google Shape;1367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626" y="77348"/>
            <a:ext cx="8445926" cy="498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8" name="Google Shape;1368;p103"/>
          <p:cNvSpPr txBox="1"/>
          <p:nvPr/>
        </p:nvSpPr>
        <p:spPr>
          <a:xfrm>
            <a:off x="587825" y="406400"/>
            <a:ext cx="3149700" cy="400200"/>
          </a:xfrm>
          <a:prstGeom prst="rect">
            <a:avLst/>
          </a:prstGeom>
          <a:solidFill>
            <a:srgbClr val="C9DAF8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04/12/2020 Tornado Outbreak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2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p104"/>
          <p:cNvSpPr txBox="1"/>
          <p:nvPr/>
        </p:nvSpPr>
        <p:spPr>
          <a:xfrm>
            <a:off x="1298850" y="225125"/>
            <a:ext cx="6546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CCCCCC"/>
                </a:solidFill>
              </a:rPr>
              <a:t>Warm Sector Geometry and Residence Time Summary</a:t>
            </a:r>
            <a:endParaRPr b="1" sz="3000">
              <a:solidFill>
                <a:srgbClr val="CCCCCC"/>
              </a:solidFill>
            </a:endParaRPr>
          </a:p>
        </p:txBody>
      </p:sp>
      <p:sp>
        <p:nvSpPr>
          <p:cNvPr id="1374" name="Google Shape;1374;p104"/>
          <p:cNvSpPr txBox="1"/>
          <p:nvPr/>
        </p:nvSpPr>
        <p:spPr>
          <a:xfrm>
            <a:off x="1410000" y="1461075"/>
            <a:ext cx="6411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-"/>
            </a:pPr>
            <a:r>
              <a:rPr lang="en" sz="1800">
                <a:solidFill>
                  <a:srgbClr val="CCCCCC"/>
                </a:solidFill>
              </a:rPr>
              <a:t>Careful surface analysis will help identify important features and warm sector geometry.</a:t>
            </a:r>
            <a:endParaRPr sz="1800">
              <a:solidFill>
                <a:srgbClr val="CCCCCC"/>
              </a:solidFill>
            </a:endParaRPr>
          </a:p>
        </p:txBody>
      </p:sp>
      <p:sp>
        <p:nvSpPr>
          <p:cNvPr id="1375" name="Google Shape;1375;p104"/>
          <p:cNvSpPr txBox="1"/>
          <p:nvPr/>
        </p:nvSpPr>
        <p:spPr>
          <a:xfrm>
            <a:off x="1209900" y="2358675"/>
            <a:ext cx="68121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-"/>
            </a:pPr>
            <a:r>
              <a:rPr lang="en" sz="1800">
                <a:solidFill>
                  <a:srgbClr val="CCCCCC"/>
                </a:solidFill>
              </a:rPr>
              <a:t>Utilize observed and/or forecast storm motions and warm sector evolution to gauge whether or not a storm will: </a:t>
            </a:r>
            <a:endParaRPr sz="1800">
              <a:solidFill>
                <a:srgbClr val="CCCCCC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-"/>
            </a:pPr>
            <a:r>
              <a:rPr lang="en" sz="1800">
                <a:solidFill>
                  <a:srgbClr val="CCCCCC"/>
                </a:solidFill>
              </a:rPr>
              <a:t>Quickly become displace out of the warm sector</a:t>
            </a:r>
            <a:endParaRPr sz="1800">
              <a:solidFill>
                <a:srgbClr val="CCCCCC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-"/>
            </a:pPr>
            <a:r>
              <a:rPr lang="en" sz="1800">
                <a:solidFill>
                  <a:srgbClr val="CCCCCC"/>
                </a:solidFill>
              </a:rPr>
              <a:t>Have a short residence time</a:t>
            </a:r>
            <a:endParaRPr sz="1800">
              <a:solidFill>
                <a:srgbClr val="CCCCCC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-"/>
            </a:pPr>
            <a:r>
              <a:rPr lang="en" sz="1800">
                <a:solidFill>
                  <a:srgbClr val="CCCCCC"/>
                </a:solidFill>
              </a:rPr>
              <a:t>Have a long residence time</a:t>
            </a:r>
            <a:endParaRPr sz="1800">
              <a:solidFill>
                <a:srgbClr val="CCCCCC"/>
              </a:solidFill>
            </a:endParaRPr>
          </a:p>
        </p:txBody>
      </p:sp>
      <p:sp>
        <p:nvSpPr>
          <p:cNvPr id="1376" name="Google Shape;1376;p104"/>
          <p:cNvSpPr txBox="1"/>
          <p:nvPr/>
        </p:nvSpPr>
        <p:spPr>
          <a:xfrm>
            <a:off x="1293900" y="4050450"/>
            <a:ext cx="664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1800"/>
              <a:buChar char="-"/>
            </a:pPr>
            <a:r>
              <a:rPr lang="en" sz="1800">
                <a:solidFill>
                  <a:srgbClr val="EA9999"/>
                </a:solidFill>
              </a:rPr>
              <a:t>Longer residence times favor storm maturation, which implies a higher potential for impactful weather</a:t>
            </a:r>
            <a:endParaRPr sz="1800">
              <a:solidFill>
                <a:srgbClr val="EA9999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83649"/>
        </a:solidFill>
      </p:bgPr>
    </p:bg>
    <p:spTree>
      <p:nvGrpSpPr>
        <p:cNvPr id="1380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p105"/>
          <p:cNvSpPr txBox="1"/>
          <p:nvPr/>
        </p:nvSpPr>
        <p:spPr>
          <a:xfrm>
            <a:off x="1298850" y="225125"/>
            <a:ext cx="6546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CCCCCC"/>
                </a:solidFill>
              </a:rPr>
              <a:t>Storm Interactions: Good or Bad?</a:t>
            </a:r>
            <a:endParaRPr b="1" sz="3000">
              <a:solidFill>
                <a:srgbClr val="CCCCCC"/>
              </a:solidFill>
            </a:endParaRPr>
          </a:p>
        </p:txBody>
      </p:sp>
      <p:pic>
        <p:nvPicPr>
          <p:cNvPr id="1382" name="Google Shape;1382;p105"/>
          <p:cNvPicPr preferRelativeResize="0"/>
          <p:nvPr/>
        </p:nvPicPr>
        <p:blipFill rotWithShape="1">
          <a:blip r:embed="rId3">
            <a:alphaModFix/>
          </a:blip>
          <a:srcRect b="0" l="0" r="46912" t="22221"/>
          <a:stretch/>
        </p:blipFill>
        <p:spPr>
          <a:xfrm>
            <a:off x="639950" y="1282075"/>
            <a:ext cx="4674573" cy="385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3" name="Google Shape;1383;p105"/>
          <p:cNvPicPr preferRelativeResize="0"/>
          <p:nvPr/>
        </p:nvPicPr>
        <p:blipFill rotWithShape="1">
          <a:blip r:embed="rId3">
            <a:alphaModFix/>
          </a:blip>
          <a:srcRect b="-2885" l="54979" r="2500" t="25106"/>
          <a:stretch/>
        </p:blipFill>
        <p:spPr>
          <a:xfrm>
            <a:off x="5399900" y="1338064"/>
            <a:ext cx="3744099" cy="3852311"/>
          </a:xfrm>
          <a:prstGeom prst="rect">
            <a:avLst/>
          </a:prstGeom>
          <a:noFill/>
          <a:ln>
            <a:noFill/>
          </a:ln>
        </p:spPr>
      </p:pic>
      <p:sp>
        <p:nvSpPr>
          <p:cNvPr id="1384" name="Google Shape;1384;p105"/>
          <p:cNvSpPr txBox="1"/>
          <p:nvPr/>
        </p:nvSpPr>
        <p:spPr>
          <a:xfrm>
            <a:off x="2649700" y="1082375"/>
            <a:ext cx="5269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CCCCCC"/>
                </a:solidFill>
              </a:rPr>
              <a:t>It’s not always clear!</a:t>
            </a:r>
            <a:endParaRPr b="1" sz="3000">
              <a:solidFill>
                <a:srgbClr val="CCCCCC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8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9" name="Google Shape;1389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3075" y="0"/>
            <a:ext cx="5873400" cy="509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0" name="Google Shape;1390;p106"/>
          <p:cNvSpPr txBox="1"/>
          <p:nvPr/>
        </p:nvSpPr>
        <p:spPr>
          <a:xfrm>
            <a:off x="5126075" y="4634700"/>
            <a:ext cx="1160400" cy="461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0040Z</a:t>
            </a: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91" name="Google Shape;1391;p106"/>
          <p:cNvSpPr txBox="1"/>
          <p:nvPr/>
        </p:nvSpPr>
        <p:spPr>
          <a:xfrm>
            <a:off x="5853292" y="1990965"/>
            <a:ext cx="2996400" cy="14775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Estimated RM 328 @ 11 kt</a:t>
            </a: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Observed RM 336 @ 15 kt</a:t>
            </a: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Estimated LM 231 @ 26 kt</a:t>
            </a: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Observed LM 230 @ 29 kt</a:t>
            </a: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392" name="Google Shape;1392;p106"/>
          <p:cNvCxnSpPr>
            <a:stCxn id="1391" idx="1"/>
          </p:cNvCxnSpPr>
          <p:nvPr/>
        </p:nvCxnSpPr>
        <p:spPr>
          <a:xfrm rot="10800000">
            <a:off x="3740692" y="1783815"/>
            <a:ext cx="2112600" cy="9459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93" name="Google Shape;1393;p106"/>
          <p:cNvCxnSpPr/>
          <p:nvPr/>
        </p:nvCxnSpPr>
        <p:spPr>
          <a:xfrm flipH="1">
            <a:off x="3506992" y="2729715"/>
            <a:ext cx="2346300" cy="16344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47" y="1028700"/>
            <a:ext cx="4579504" cy="321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7250" y="1028700"/>
            <a:ext cx="4476748" cy="321499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44"/>
          <p:cNvSpPr txBox="1"/>
          <p:nvPr/>
        </p:nvSpPr>
        <p:spPr>
          <a:xfrm>
            <a:off x="1955700" y="132900"/>
            <a:ext cx="614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999999"/>
                </a:solidFill>
              </a:rPr>
              <a:t>A</a:t>
            </a:r>
            <a:endParaRPr sz="4800">
              <a:solidFill>
                <a:srgbClr val="999999"/>
              </a:solidFill>
            </a:endParaRPr>
          </a:p>
        </p:txBody>
      </p:sp>
      <p:sp>
        <p:nvSpPr>
          <p:cNvPr id="245" name="Google Shape;245;p44"/>
          <p:cNvSpPr txBox="1"/>
          <p:nvPr/>
        </p:nvSpPr>
        <p:spPr>
          <a:xfrm>
            <a:off x="6984900" y="132900"/>
            <a:ext cx="614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B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246" name="Google Shape;246;p44"/>
          <p:cNvSpPr/>
          <p:nvPr/>
        </p:nvSpPr>
        <p:spPr>
          <a:xfrm>
            <a:off x="39850" y="1030000"/>
            <a:ext cx="4579500" cy="3215100"/>
          </a:xfrm>
          <a:prstGeom prst="rect">
            <a:avLst/>
          </a:prstGeom>
          <a:solidFill>
            <a:srgbClr val="030303">
              <a:alpha val="528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7" name="Google Shape;247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7488" y="1121925"/>
            <a:ext cx="4136275" cy="289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6225" y="1121925"/>
            <a:ext cx="4136277" cy="2899650"/>
          </a:xfrm>
          <a:prstGeom prst="rect">
            <a:avLst/>
          </a:prstGeom>
          <a:noFill/>
          <a:ln cap="flat" cmpd="sng" w="76200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9" name="Google Shape;249;p44"/>
          <p:cNvSpPr/>
          <p:nvPr/>
        </p:nvSpPr>
        <p:spPr>
          <a:xfrm>
            <a:off x="2294675" y="2641375"/>
            <a:ext cx="204600" cy="153600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44"/>
          <p:cNvSpPr/>
          <p:nvPr/>
        </p:nvSpPr>
        <p:spPr>
          <a:xfrm>
            <a:off x="6803338" y="2641375"/>
            <a:ext cx="204600" cy="153600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44"/>
          <p:cNvSpPr txBox="1"/>
          <p:nvPr/>
        </p:nvSpPr>
        <p:spPr>
          <a:xfrm>
            <a:off x="959450" y="1621600"/>
            <a:ext cx="7292400" cy="2031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The point: </a:t>
            </a:r>
            <a:r>
              <a:rPr lang="en" sz="2400" u="sng"/>
              <a:t>parameters will only take you so far!</a:t>
            </a:r>
            <a:r>
              <a:rPr lang="en" sz="2400"/>
              <a:t> 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You need to know additional information about warm sector shape, residence time, storm mode, etc… 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to successfully anticipate the outcomes.</a:t>
            </a:r>
            <a:endParaRPr sz="2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7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8" name="Google Shape;1398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3075" y="0"/>
            <a:ext cx="5873400" cy="509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9" name="Google Shape;1399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3073" y="0"/>
            <a:ext cx="5873700" cy="509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0" name="Google Shape;1400;p107"/>
          <p:cNvSpPr txBox="1"/>
          <p:nvPr/>
        </p:nvSpPr>
        <p:spPr>
          <a:xfrm>
            <a:off x="95275" y="4612839"/>
            <a:ext cx="2590800" cy="3231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Outflow with left mover</a:t>
            </a:r>
            <a:endParaRPr sz="500"/>
          </a:p>
        </p:txBody>
      </p:sp>
      <p:cxnSp>
        <p:nvCxnSpPr>
          <p:cNvPr id="1401" name="Google Shape;1401;p107"/>
          <p:cNvCxnSpPr/>
          <p:nvPr/>
        </p:nvCxnSpPr>
        <p:spPr>
          <a:xfrm flipH="1" rot="10800000">
            <a:off x="2277350" y="3879275"/>
            <a:ext cx="432900" cy="762000"/>
          </a:xfrm>
          <a:prstGeom prst="straightConnector1">
            <a:avLst/>
          </a:prstGeom>
          <a:noFill/>
          <a:ln cap="flat" cmpd="sng" w="5715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402" name="Google Shape;1402;p107"/>
          <p:cNvSpPr txBox="1"/>
          <p:nvPr/>
        </p:nvSpPr>
        <p:spPr>
          <a:xfrm>
            <a:off x="5219975" y="4634711"/>
            <a:ext cx="1066800" cy="461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0050Z</a:t>
            </a: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6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7" name="Google Shape;1407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3073" y="0"/>
            <a:ext cx="5873700" cy="509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8" name="Google Shape;1408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3075" y="0"/>
            <a:ext cx="5873700" cy="509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9" name="Google Shape;1409;p108"/>
          <p:cNvSpPr txBox="1"/>
          <p:nvPr/>
        </p:nvSpPr>
        <p:spPr>
          <a:xfrm>
            <a:off x="5219975" y="4634711"/>
            <a:ext cx="1066800" cy="461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0059Z</a:t>
            </a: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3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4" name="Google Shape;1414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3073" y="0"/>
            <a:ext cx="5873700" cy="509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5" name="Google Shape;1415;p109"/>
          <p:cNvSpPr txBox="1"/>
          <p:nvPr/>
        </p:nvSpPr>
        <p:spPr>
          <a:xfrm>
            <a:off x="5219975" y="4634711"/>
            <a:ext cx="1066800" cy="461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0108Z</a:t>
            </a: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9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0" name="Google Shape;1420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3073" y="0"/>
            <a:ext cx="5873700" cy="509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1" name="Google Shape;1421;p110"/>
          <p:cNvSpPr txBox="1"/>
          <p:nvPr/>
        </p:nvSpPr>
        <p:spPr>
          <a:xfrm>
            <a:off x="5219975" y="4634711"/>
            <a:ext cx="1066800" cy="461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0117Z</a:t>
            </a: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5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6" name="Google Shape;1426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3073" y="0"/>
            <a:ext cx="5873700" cy="509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7" name="Google Shape;1427;p111"/>
          <p:cNvSpPr txBox="1"/>
          <p:nvPr/>
        </p:nvSpPr>
        <p:spPr>
          <a:xfrm>
            <a:off x="5219975" y="4634711"/>
            <a:ext cx="1066800" cy="461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0131Z</a:t>
            </a: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428" name="Google Shape;1428;p111"/>
          <p:cNvCxnSpPr>
            <a:stCxn id="1429" idx="1"/>
          </p:cNvCxnSpPr>
          <p:nvPr/>
        </p:nvCxnSpPr>
        <p:spPr>
          <a:xfrm flipH="1">
            <a:off x="3844575" y="1600240"/>
            <a:ext cx="2050500" cy="876300"/>
          </a:xfrm>
          <a:prstGeom prst="straightConnector1">
            <a:avLst/>
          </a:prstGeom>
          <a:noFill/>
          <a:ln cap="flat" cmpd="sng" w="5715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429" name="Google Shape;1429;p111"/>
          <p:cNvSpPr txBox="1"/>
          <p:nvPr/>
        </p:nvSpPr>
        <p:spPr>
          <a:xfrm>
            <a:off x="5895075" y="1292440"/>
            <a:ext cx="2590800" cy="6156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Brief tornado after</a:t>
            </a:r>
            <a:endParaRPr sz="7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outflow interaction</a:t>
            </a:r>
            <a:endParaRPr sz="70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3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" name="Google Shape;1434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3074" y="0"/>
            <a:ext cx="5873700" cy="509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5" name="Google Shape;1435;p112"/>
          <p:cNvSpPr txBox="1"/>
          <p:nvPr/>
        </p:nvSpPr>
        <p:spPr>
          <a:xfrm>
            <a:off x="5219975" y="4634711"/>
            <a:ext cx="1066800" cy="461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0140Z</a:t>
            </a: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436" name="Google Shape;1436;p112"/>
          <p:cNvCxnSpPr>
            <a:stCxn id="1437" idx="1"/>
          </p:cNvCxnSpPr>
          <p:nvPr/>
        </p:nvCxnSpPr>
        <p:spPr>
          <a:xfrm flipH="1">
            <a:off x="4831875" y="1731050"/>
            <a:ext cx="1063200" cy="832200"/>
          </a:xfrm>
          <a:prstGeom prst="straightConnector1">
            <a:avLst/>
          </a:prstGeom>
          <a:noFill/>
          <a:ln cap="flat" cmpd="sng" w="5715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437" name="Google Shape;1437;p112"/>
          <p:cNvSpPr txBox="1"/>
          <p:nvPr/>
        </p:nvSpPr>
        <p:spPr>
          <a:xfrm>
            <a:off x="5895075" y="1292450"/>
            <a:ext cx="2746800" cy="87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Tornado is gone, but lots of hail impacting the northern OKC metro</a:t>
            </a:r>
            <a:endParaRPr sz="70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2" name="Google Shape;1442;p1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5346" y="0"/>
            <a:ext cx="6075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6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7" name="Google Shape;1447;p1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5346" y="0"/>
            <a:ext cx="6075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2" name="Google Shape;1452;p1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5346" y="0"/>
            <a:ext cx="6075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3" name="Google Shape;1453;p115"/>
          <p:cNvSpPr txBox="1"/>
          <p:nvPr/>
        </p:nvSpPr>
        <p:spPr>
          <a:xfrm>
            <a:off x="3309600" y="3662775"/>
            <a:ext cx="2710200" cy="400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Outflow undercutting updraft?</a:t>
            </a:r>
            <a:endParaRPr/>
          </a:p>
        </p:txBody>
      </p:sp>
      <p:cxnSp>
        <p:nvCxnSpPr>
          <p:cNvPr id="1454" name="Google Shape;1454;p115"/>
          <p:cNvCxnSpPr>
            <a:stCxn id="1453" idx="0"/>
          </p:cNvCxnSpPr>
          <p:nvPr/>
        </p:nvCxnSpPr>
        <p:spPr>
          <a:xfrm rot="10800000">
            <a:off x="2779500" y="2762175"/>
            <a:ext cx="1885200" cy="900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55" name="Google Shape;1455;p115"/>
          <p:cNvCxnSpPr/>
          <p:nvPr/>
        </p:nvCxnSpPr>
        <p:spPr>
          <a:xfrm flipH="1" rot="10800000">
            <a:off x="4664700" y="2892075"/>
            <a:ext cx="859800" cy="770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9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0" name="Google Shape;1460;p1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5346" y="0"/>
            <a:ext cx="6075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1" name="Google Shape;1461;p116"/>
          <p:cNvSpPr txBox="1"/>
          <p:nvPr/>
        </p:nvSpPr>
        <p:spPr>
          <a:xfrm>
            <a:off x="3529500" y="4043775"/>
            <a:ext cx="2085000" cy="400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cell developing</a:t>
            </a:r>
            <a:endParaRPr/>
          </a:p>
        </p:txBody>
      </p:sp>
      <p:cxnSp>
        <p:nvCxnSpPr>
          <p:cNvPr id="1462" name="Google Shape;1462;p116"/>
          <p:cNvCxnSpPr>
            <a:stCxn id="1461" idx="0"/>
          </p:cNvCxnSpPr>
          <p:nvPr/>
        </p:nvCxnSpPr>
        <p:spPr>
          <a:xfrm rot="10800000">
            <a:off x="3697500" y="3048075"/>
            <a:ext cx="874500" cy="995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08f005" id="256" name="Google Shape;256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5"/>
          <p:cNvSpPr txBox="1"/>
          <p:nvPr/>
        </p:nvSpPr>
        <p:spPr>
          <a:xfrm>
            <a:off x="2459426" y="4218225"/>
            <a:ext cx="11595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45"/>
          <p:cNvSpPr txBox="1"/>
          <p:nvPr>
            <p:ph idx="4294967295" type="title"/>
          </p:nvPr>
        </p:nvSpPr>
        <p:spPr>
          <a:xfrm>
            <a:off x="628650" y="-12883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Importance of Vertical Shear</a:t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6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7" name="Google Shape;1467;p1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5346" y="0"/>
            <a:ext cx="6075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2" name="Google Shape;1472;p1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5346" y="0"/>
            <a:ext cx="6075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6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7" name="Google Shape;1477;p1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5346" y="0"/>
            <a:ext cx="6075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2" name="Google Shape;1482;p1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5346" y="0"/>
            <a:ext cx="6075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3" name="Google Shape;1483;p120"/>
          <p:cNvCxnSpPr>
            <a:stCxn id="1484" idx="3"/>
          </p:cNvCxnSpPr>
          <p:nvPr/>
        </p:nvCxnSpPr>
        <p:spPr>
          <a:xfrm flipH="1" rot="10800000">
            <a:off x="5911800" y="2415775"/>
            <a:ext cx="903000" cy="896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485" name="Google Shape;1485;p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7001" y="2936024"/>
            <a:ext cx="3244726" cy="21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4" name="Google Shape;1484;p120"/>
          <p:cNvSpPr txBox="1"/>
          <p:nvPr/>
        </p:nvSpPr>
        <p:spPr>
          <a:xfrm>
            <a:off x="2667000" y="3004675"/>
            <a:ext cx="3244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Mesocyclone intensifies and 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produces tornado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86" name="Google Shape;1486;p120"/>
          <p:cNvSpPr txBox="1"/>
          <p:nvPr/>
        </p:nvSpPr>
        <p:spPr>
          <a:xfrm>
            <a:off x="2667000" y="4833475"/>
            <a:ext cx="3244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Photo by Silver Lining Tours</a:t>
            </a:r>
            <a:endParaRPr sz="1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83649"/>
        </a:solidFill>
      </p:bgPr>
    </p:bg>
    <p:spTree>
      <p:nvGrpSpPr>
        <p:cNvPr id="1490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1" name="Google Shape;1491;p121"/>
          <p:cNvPicPr preferRelativeResize="0"/>
          <p:nvPr/>
        </p:nvPicPr>
        <p:blipFill rotWithShape="1">
          <a:blip r:embed="rId3">
            <a:alphaModFix/>
          </a:blip>
          <a:srcRect b="-2885" l="54979" r="2500" t="25106"/>
          <a:stretch/>
        </p:blipFill>
        <p:spPr>
          <a:xfrm>
            <a:off x="5399900" y="1338064"/>
            <a:ext cx="3744099" cy="3852311"/>
          </a:xfrm>
          <a:prstGeom prst="rect">
            <a:avLst/>
          </a:prstGeom>
          <a:noFill/>
          <a:ln>
            <a:noFill/>
          </a:ln>
        </p:spPr>
      </p:pic>
      <p:sp>
        <p:nvSpPr>
          <p:cNvPr id="1492" name="Google Shape;1492;p121"/>
          <p:cNvSpPr/>
          <p:nvPr/>
        </p:nvSpPr>
        <p:spPr>
          <a:xfrm>
            <a:off x="1368125" y="1368125"/>
            <a:ext cx="3974400" cy="1437300"/>
          </a:xfrm>
          <a:prstGeom prst="wedgeRoundRectCallout">
            <a:avLst>
              <a:gd fmla="val 70265" name="adj1"/>
              <a:gd fmla="val 28922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3" name="Google Shape;1493;p121"/>
          <p:cNvSpPr txBox="1"/>
          <p:nvPr/>
        </p:nvSpPr>
        <p:spPr>
          <a:xfrm>
            <a:off x="1298850" y="225125"/>
            <a:ext cx="6546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CCCCCC"/>
                </a:solidFill>
              </a:rPr>
              <a:t>Storm Interactions: Good or Bad?</a:t>
            </a:r>
            <a:endParaRPr b="1" sz="3000">
              <a:solidFill>
                <a:srgbClr val="CCCCCC"/>
              </a:solidFill>
            </a:endParaRPr>
          </a:p>
        </p:txBody>
      </p:sp>
      <p:sp>
        <p:nvSpPr>
          <p:cNvPr id="1494" name="Google Shape;1494;p121"/>
          <p:cNvSpPr txBox="1"/>
          <p:nvPr/>
        </p:nvSpPr>
        <p:spPr>
          <a:xfrm>
            <a:off x="718725" y="1532625"/>
            <a:ext cx="5269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</a:rPr>
              <a:t>I don’t know, I see a positive trend here!</a:t>
            </a:r>
            <a:endParaRPr b="1" sz="3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8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9" name="Google Shape;1499;p1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3061" y="0"/>
            <a:ext cx="592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0" name="Google Shape;1500;p122"/>
          <p:cNvSpPr txBox="1"/>
          <p:nvPr/>
        </p:nvSpPr>
        <p:spPr>
          <a:xfrm>
            <a:off x="6743700" y="4797252"/>
            <a:ext cx="800100" cy="346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2214Z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4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" name="Google Shape;1505;p12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3061" y="0"/>
            <a:ext cx="592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6" name="Google Shape;1506;p123"/>
          <p:cNvSpPr txBox="1"/>
          <p:nvPr/>
        </p:nvSpPr>
        <p:spPr>
          <a:xfrm>
            <a:off x="6743700" y="4797252"/>
            <a:ext cx="800100" cy="346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2222Z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0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1" name="Google Shape;1511;p1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3061" y="0"/>
            <a:ext cx="592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2" name="Google Shape;1512;p124"/>
          <p:cNvSpPr txBox="1"/>
          <p:nvPr/>
        </p:nvSpPr>
        <p:spPr>
          <a:xfrm>
            <a:off x="6743700" y="4797252"/>
            <a:ext cx="800100" cy="346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2231Z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513" name="Google Shape;1513;p124"/>
          <p:cNvCxnSpPr/>
          <p:nvPr/>
        </p:nvCxnSpPr>
        <p:spPr>
          <a:xfrm flipH="1" rot="10800000">
            <a:off x="1593134" y="2504551"/>
            <a:ext cx="2076600" cy="181500"/>
          </a:xfrm>
          <a:prstGeom prst="straightConnector1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514" name="Google Shape;1514;p124"/>
          <p:cNvCxnSpPr/>
          <p:nvPr/>
        </p:nvCxnSpPr>
        <p:spPr>
          <a:xfrm>
            <a:off x="1623061" y="2959769"/>
            <a:ext cx="2148600" cy="411900"/>
          </a:xfrm>
          <a:prstGeom prst="straightConnector1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515" name="Google Shape;1515;p124"/>
          <p:cNvCxnSpPr/>
          <p:nvPr/>
        </p:nvCxnSpPr>
        <p:spPr>
          <a:xfrm flipH="1">
            <a:off x="4857884" y="3165809"/>
            <a:ext cx="2565600" cy="491700"/>
          </a:xfrm>
          <a:prstGeom prst="straightConnector1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516" name="Google Shape;1516;p124"/>
          <p:cNvSpPr txBox="1"/>
          <p:nvPr/>
        </p:nvSpPr>
        <p:spPr>
          <a:xfrm>
            <a:off x="0" y="2504588"/>
            <a:ext cx="1623300" cy="623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Damaging tornadoes</a:t>
            </a:r>
            <a:endParaRPr sz="1100"/>
          </a:p>
        </p:txBody>
      </p:sp>
      <p:sp>
        <p:nvSpPr>
          <p:cNvPr id="1517" name="Google Shape;1517;p124"/>
          <p:cNvSpPr txBox="1"/>
          <p:nvPr/>
        </p:nvSpPr>
        <p:spPr>
          <a:xfrm>
            <a:off x="7580794" y="2748602"/>
            <a:ext cx="1522800" cy="623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Remnant left mover</a:t>
            </a:r>
            <a:endParaRPr sz="110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2" name="Google Shape;1522;p1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3061" y="0"/>
            <a:ext cx="592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3" name="Google Shape;1523;p125"/>
          <p:cNvSpPr txBox="1"/>
          <p:nvPr/>
        </p:nvSpPr>
        <p:spPr>
          <a:xfrm>
            <a:off x="6743700" y="4797252"/>
            <a:ext cx="800100" cy="346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2239Z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24" name="Google Shape;1524;p125"/>
          <p:cNvSpPr txBox="1"/>
          <p:nvPr/>
        </p:nvSpPr>
        <p:spPr>
          <a:xfrm>
            <a:off x="7340301" y="1885950"/>
            <a:ext cx="1771800" cy="17316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Outflow interacts with southern storm, which rains into inflow of northern storm</a:t>
            </a:r>
            <a:endParaRPr sz="110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8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9" name="Google Shape;1529;p12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3061" y="0"/>
            <a:ext cx="592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0" name="Google Shape;1530;p126"/>
          <p:cNvSpPr txBox="1"/>
          <p:nvPr/>
        </p:nvSpPr>
        <p:spPr>
          <a:xfrm>
            <a:off x="6743700" y="4797252"/>
            <a:ext cx="800100" cy="346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2248Z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6"/>
          <p:cNvSpPr txBox="1"/>
          <p:nvPr>
            <p:ph idx="1" type="body"/>
          </p:nvPr>
        </p:nvSpPr>
        <p:spPr>
          <a:xfrm>
            <a:off x="240956" y="897376"/>
            <a:ext cx="8665200" cy="38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b="1" lang="en"/>
              <a:t>Interference between precipitation and updraft is reduced as vertical shear increases</a:t>
            </a:r>
            <a:endParaRPr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b="1"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b="1" lang="en"/>
              <a:t>Precipitation falls downwind of updraft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1800"/>
              <a:buChar char="•"/>
            </a:pPr>
            <a:r>
              <a:rPr b="1" lang="en">
                <a:solidFill>
                  <a:srgbClr val="0070C0"/>
                </a:solidFill>
              </a:rPr>
              <a:t>Strong storm-relative winds aloft blows precipitation away from updraft core</a:t>
            </a:r>
            <a:endParaRPr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b="1"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b="1" lang="en"/>
              <a:t>Storm-relative inflow at low-levels can slow speed of gust front, limiting its ability to undercut updraft</a:t>
            </a:r>
            <a:endParaRPr/>
          </a:p>
        </p:txBody>
      </p:sp>
      <p:pic>
        <p:nvPicPr>
          <p:cNvPr descr="c08f002" id="264" name="Google Shape;264;p46"/>
          <p:cNvPicPr preferRelativeResize="0"/>
          <p:nvPr/>
        </p:nvPicPr>
        <p:blipFill rotWithShape="1">
          <a:blip r:embed="rId3">
            <a:alphaModFix/>
          </a:blip>
          <a:srcRect b="41438" l="11982" r="12608" t="15678"/>
          <a:stretch/>
        </p:blipFill>
        <p:spPr>
          <a:xfrm>
            <a:off x="3771899" y="3400832"/>
            <a:ext cx="3920183" cy="1672048"/>
          </a:xfrm>
          <a:prstGeom prst="rect">
            <a:avLst/>
          </a:prstGeom>
          <a:noFill/>
          <a:ln cap="flat" cmpd="sng" w="143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5" name="Google Shape;265;p46"/>
          <p:cNvSpPr txBox="1"/>
          <p:nvPr/>
        </p:nvSpPr>
        <p:spPr>
          <a:xfrm>
            <a:off x="7739476" y="4227600"/>
            <a:ext cx="16428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8.2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46"/>
          <p:cNvSpPr txBox="1"/>
          <p:nvPr/>
        </p:nvSpPr>
        <p:spPr>
          <a:xfrm>
            <a:off x="4300152" y="3475338"/>
            <a:ext cx="9618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shear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46"/>
          <p:cNvSpPr txBox="1"/>
          <p:nvPr/>
        </p:nvSpPr>
        <p:spPr>
          <a:xfrm>
            <a:off x="6397280" y="3475338"/>
            <a:ext cx="10254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Strong shear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46"/>
          <p:cNvSpPr txBox="1"/>
          <p:nvPr/>
        </p:nvSpPr>
        <p:spPr>
          <a:xfrm>
            <a:off x="237869" y="3856820"/>
            <a:ext cx="3564900" cy="15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1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Dynamic pressure effects via vertical PGF in shear can produce strong lifting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46"/>
          <p:cNvSpPr txBox="1"/>
          <p:nvPr>
            <p:ph type="title"/>
          </p:nvPr>
        </p:nvSpPr>
        <p:spPr>
          <a:xfrm>
            <a:off x="628650" y="-12883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Importance of Vertical Shear</a:t>
            </a: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4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5" name="Google Shape;1535;p1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3061" y="0"/>
            <a:ext cx="592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6" name="Google Shape;1536;p127"/>
          <p:cNvSpPr txBox="1"/>
          <p:nvPr/>
        </p:nvSpPr>
        <p:spPr>
          <a:xfrm>
            <a:off x="6743700" y="4797252"/>
            <a:ext cx="800100" cy="346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2300Z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37" name="Google Shape;1537;p127"/>
          <p:cNvSpPr txBox="1"/>
          <p:nvPr/>
        </p:nvSpPr>
        <p:spPr>
          <a:xfrm>
            <a:off x="6191250" y="2172975"/>
            <a:ext cx="2840100" cy="11775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Both storms weaken – northern tornado dissipated, southern tornado weakening</a:t>
            </a:r>
            <a:endParaRPr sz="110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05473"/>
        </a:solidFill>
      </p:bgPr>
    </p:bg>
    <p:spTree>
      <p:nvGrpSpPr>
        <p:cNvPr id="154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2" name="Google Shape;1542;p1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7340" y="0"/>
            <a:ext cx="6075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05473"/>
        </a:solidFill>
      </p:bgPr>
    </p:bg>
    <p:spTree>
      <p:nvGrpSpPr>
        <p:cNvPr id="1546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7" name="Google Shape;1547;p12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7340" y="0"/>
            <a:ext cx="6075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05473"/>
        </a:solidFill>
      </p:bgPr>
    </p:bg>
    <p:spTree>
      <p:nvGrpSpPr>
        <p:cNvPr id="155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2" name="Google Shape;1552;p13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7340" y="0"/>
            <a:ext cx="6075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05473"/>
        </a:solidFill>
      </p:bgPr>
    </p:bg>
    <p:spTree>
      <p:nvGrpSpPr>
        <p:cNvPr id="1556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7" name="Google Shape;1557;p13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7340" y="0"/>
            <a:ext cx="6075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05473"/>
        </a:solidFill>
      </p:bgPr>
    </p:bg>
    <p:spTree>
      <p:nvGrpSpPr>
        <p:cNvPr id="156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2" name="Google Shape;1562;p1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7340" y="0"/>
            <a:ext cx="6075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05473"/>
        </a:solidFill>
      </p:bgPr>
    </p:bg>
    <p:spTree>
      <p:nvGrpSpPr>
        <p:cNvPr id="1566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7" name="Google Shape;1567;p13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7340" y="0"/>
            <a:ext cx="6075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8" name="Google Shape;1568;p133"/>
          <p:cNvSpPr txBox="1"/>
          <p:nvPr>
            <p:ph type="title"/>
          </p:nvPr>
        </p:nvSpPr>
        <p:spPr>
          <a:xfrm>
            <a:off x="1577340" y="0"/>
            <a:ext cx="6075000" cy="474000"/>
          </a:xfrm>
          <a:prstGeom prst="rect">
            <a:avLst/>
          </a:prstGeom>
          <a:solidFill>
            <a:srgbClr val="282D34">
              <a:alpha val="6980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64285"/>
              <a:buFont typeface="Century Gothic"/>
              <a:buNone/>
            </a:pPr>
            <a:r>
              <a:rPr b="1" lang="en">
                <a:solidFill>
                  <a:schemeClr val="lt1"/>
                </a:solidFill>
              </a:rPr>
              <a:t>INTENSE TORNADO ONGOING 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569" name="Google Shape;1569;p133"/>
          <p:cNvSpPr/>
          <p:nvPr/>
        </p:nvSpPr>
        <p:spPr>
          <a:xfrm rot="-363365">
            <a:off x="5948786" y="2199396"/>
            <a:ext cx="1021755" cy="744719"/>
          </a:xfrm>
          <a:custGeom>
            <a:rect b="b" l="l" r="r" t="t"/>
            <a:pathLst>
              <a:path extrusionOk="0" h="25978" w="40871">
                <a:moveTo>
                  <a:pt x="0" y="19743"/>
                </a:moveTo>
                <a:lnTo>
                  <a:pt x="346" y="12469"/>
                </a:lnTo>
                <a:lnTo>
                  <a:pt x="38100" y="0"/>
                </a:lnTo>
                <a:lnTo>
                  <a:pt x="40871" y="25978"/>
                </a:lnTo>
                <a:close/>
              </a:path>
            </a:pathLst>
          </a:custGeom>
          <a:noFill/>
          <a:ln cap="flat" cmpd="sng" w="3810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70" name="Google Shape;1570;p133"/>
          <p:cNvSpPr/>
          <p:nvPr/>
        </p:nvSpPr>
        <p:spPr>
          <a:xfrm rot="-363365">
            <a:off x="2900786" y="2199396"/>
            <a:ext cx="1021755" cy="744719"/>
          </a:xfrm>
          <a:custGeom>
            <a:rect b="b" l="l" r="r" t="t"/>
            <a:pathLst>
              <a:path extrusionOk="0" h="25978" w="40871">
                <a:moveTo>
                  <a:pt x="0" y="19743"/>
                </a:moveTo>
                <a:lnTo>
                  <a:pt x="346" y="12469"/>
                </a:lnTo>
                <a:lnTo>
                  <a:pt x="38100" y="0"/>
                </a:lnTo>
                <a:lnTo>
                  <a:pt x="40871" y="25978"/>
                </a:lnTo>
                <a:close/>
              </a:path>
            </a:pathLst>
          </a:custGeom>
          <a:noFill/>
          <a:ln cap="flat" cmpd="sng" w="3810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71" name="Google Shape;1571;p133"/>
          <p:cNvSpPr txBox="1"/>
          <p:nvPr/>
        </p:nvSpPr>
        <p:spPr>
          <a:xfrm>
            <a:off x="2701625" y="3576200"/>
            <a:ext cx="4545900" cy="831300"/>
          </a:xfrm>
          <a:prstGeom prst="rect">
            <a:avLst/>
          </a:prstGeom>
          <a:solidFill>
            <a:srgbClr val="EA9999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Issue a Tornado Emergency </a:t>
            </a:r>
            <a:endParaRPr b="1" sz="2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for western OKC metro?</a:t>
            </a:r>
            <a:endParaRPr b="1" sz="210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05473"/>
        </a:solidFill>
      </p:bgPr>
    </p:bg>
    <p:spTree>
      <p:nvGrpSpPr>
        <p:cNvPr id="1575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" name="Google Shape;1576;p13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7340" y="0"/>
            <a:ext cx="6075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05473"/>
        </a:solidFill>
      </p:bgPr>
    </p:bg>
    <p:spTree>
      <p:nvGrpSpPr>
        <p:cNvPr id="1580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1" name="Google Shape;1581;p13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7340" y="0"/>
            <a:ext cx="6075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2" name="Google Shape;1582;p135"/>
          <p:cNvSpPr txBox="1"/>
          <p:nvPr/>
        </p:nvSpPr>
        <p:spPr>
          <a:xfrm>
            <a:off x="2157875" y="3652400"/>
            <a:ext cx="4786800" cy="4464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/>
              <a:t>Continuous cell development on triple point</a:t>
            </a:r>
            <a:endParaRPr b="1" sz="1700"/>
          </a:p>
        </p:txBody>
      </p:sp>
      <p:cxnSp>
        <p:nvCxnSpPr>
          <p:cNvPr id="1583" name="Google Shape;1583;p135"/>
          <p:cNvCxnSpPr/>
          <p:nvPr/>
        </p:nvCxnSpPr>
        <p:spPr>
          <a:xfrm rot="10800000">
            <a:off x="2502400" y="2944000"/>
            <a:ext cx="459000" cy="7188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05473"/>
        </a:solidFill>
      </p:bgPr>
    </p:bg>
    <p:spTree>
      <p:nvGrpSpPr>
        <p:cNvPr id="1587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8" name="Google Shape;1588;p13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7340" y="0"/>
            <a:ext cx="6075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9" name="Google Shape;1589;p136"/>
          <p:cNvSpPr txBox="1"/>
          <p:nvPr/>
        </p:nvSpPr>
        <p:spPr>
          <a:xfrm>
            <a:off x="1776875" y="3652400"/>
            <a:ext cx="5706300" cy="831300"/>
          </a:xfrm>
          <a:prstGeom prst="rect">
            <a:avLst/>
          </a:prstGeom>
          <a:solidFill>
            <a:srgbClr val="93C47D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Onset of a deadly flash flood event in OKC</a:t>
            </a:r>
            <a:endParaRPr b="1" sz="2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(panic induced?)</a:t>
            </a:r>
            <a:endParaRPr b="1" sz="21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